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4"/>
  </p:sldMasterIdLst>
  <p:notesMasterIdLst>
    <p:notesMasterId r:id="rId55"/>
  </p:notesMasterIdLst>
  <p:sldIdLst>
    <p:sldId id="256" r:id="rId5"/>
    <p:sldId id="267" r:id="rId6"/>
    <p:sldId id="593" r:id="rId7"/>
    <p:sldId id="597" r:id="rId8"/>
    <p:sldId id="598" r:id="rId9"/>
    <p:sldId id="613" r:id="rId10"/>
    <p:sldId id="622" r:id="rId11"/>
    <p:sldId id="614" r:id="rId12"/>
    <p:sldId id="615" r:id="rId13"/>
    <p:sldId id="616" r:id="rId14"/>
    <p:sldId id="617" r:id="rId15"/>
    <p:sldId id="618" r:id="rId16"/>
    <p:sldId id="605" r:id="rId17"/>
    <p:sldId id="606" r:id="rId18"/>
    <p:sldId id="607" r:id="rId19"/>
    <p:sldId id="608" r:id="rId20"/>
    <p:sldId id="620" r:id="rId21"/>
    <p:sldId id="627" r:id="rId22"/>
    <p:sldId id="625" r:id="rId23"/>
    <p:sldId id="623" r:id="rId24"/>
    <p:sldId id="599" r:id="rId25"/>
    <p:sldId id="600" r:id="rId26"/>
    <p:sldId id="601" r:id="rId27"/>
    <p:sldId id="594" r:id="rId28"/>
    <p:sldId id="602" r:id="rId29"/>
    <p:sldId id="603" r:id="rId30"/>
    <p:sldId id="604" r:id="rId31"/>
    <p:sldId id="585" r:id="rId32"/>
    <p:sldId id="589" r:id="rId33"/>
    <p:sldId id="595" r:id="rId34"/>
    <p:sldId id="588" r:id="rId35"/>
    <p:sldId id="590" r:id="rId36"/>
    <p:sldId id="591" r:id="rId37"/>
    <p:sldId id="592" r:id="rId38"/>
    <p:sldId id="596" r:id="rId39"/>
    <p:sldId id="610" r:id="rId40"/>
    <p:sldId id="626" r:id="rId41"/>
    <p:sldId id="612" r:id="rId42"/>
    <p:sldId id="611" r:id="rId43"/>
    <p:sldId id="609" r:id="rId44"/>
    <p:sldId id="621" r:id="rId45"/>
    <p:sldId id="628" r:id="rId46"/>
    <p:sldId id="629" r:id="rId47"/>
    <p:sldId id="624" r:id="rId48"/>
    <p:sldId id="630" r:id="rId49"/>
    <p:sldId id="631" r:id="rId50"/>
    <p:sldId id="632" r:id="rId51"/>
    <p:sldId id="633" r:id="rId52"/>
    <p:sldId id="619" r:id="rId53"/>
    <p:sldId id="269" r:id="rId5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ndres Bedoya Tobon" initials="ABT" lastIdx="1" clrIdx="0">
    <p:extLst>
      <p:ext uri="{19B8F6BF-5375-455C-9EA6-DF929625EA0E}">
        <p15:presenceInfo xmlns:p15="http://schemas.microsoft.com/office/powerpoint/2012/main" userId="Andres Bedoya Tobo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903"/>
    <a:srgbClr val="F64100"/>
    <a:srgbClr val="00823D"/>
    <a:srgbClr val="006048"/>
    <a:srgbClr val="5F5F5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102D2E4-13CA-47E4-8D42-4AB62CC84A57}" v="24" dt="2020-08-13T01:04:28.61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3" autoAdjust="0"/>
    <p:restoredTop sz="67809" autoAdjust="0"/>
  </p:normalViewPr>
  <p:slideViewPr>
    <p:cSldViewPr snapToGrid="0">
      <p:cViewPr varScale="1">
        <p:scale>
          <a:sx n="90" d="100"/>
          <a:sy n="90" d="100"/>
        </p:scale>
        <p:origin x="576"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notesMaster" Target="notesMasters/notesMaster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viewProps" Target="viewProps.xml"/><Relationship Id="rId5" Type="http://schemas.openxmlformats.org/officeDocument/2006/relationships/slide" Target="slides/slide1.xml"/><Relationship Id="rId61" Type="http://schemas.microsoft.com/office/2015/10/relationships/revisionInfo" Target="revisionInfo.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commentAuthors" Target="commentAuthor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presProps" Target="pres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DDA858-48E6-483E-9BF1-B1DEA5572CFD}" type="datetimeFigureOut">
              <a:rPr lang="es-CO" smtClean="0"/>
              <a:t>4/11/2020</a:t>
            </a:fld>
            <a:endParaRPr lang="es-CO"/>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O"/>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69821D6-4C24-43F9-A142-C7FEE5E62487}" type="slidenum">
              <a:rPr lang="es-CO" smtClean="0"/>
              <a:t>‹Nº›</a:t>
            </a:fld>
            <a:endParaRPr lang="es-CO"/>
          </a:p>
        </p:txBody>
      </p:sp>
    </p:spTree>
    <p:extLst>
      <p:ext uri="{BB962C8B-B14F-4D97-AF65-F5344CB8AC3E}">
        <p14:creationId xmlns:p14="http://schemas.microsoft.com/office/powerpoint/2010/main" val="35230591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accenture.com/us-en/insights/blockchain/evolution-money"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www.accenture.com/us-en/insights/blockchain/evolution-money" TargetMode="External"/><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www.accenture.com/us-en/insights/blockchain/evolution-money" TargetMode="External"/><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accenture.com/us-en/insights/blockchain/evolution-money"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www.accenture.com/us-en/insights/blockchain/evolution-money"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ww.accenture.com/us-en/insights/blockchain/evolution-money"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www.accenture.com/us-en/insights/blockchain/evolution-money"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www.accenture.com/us-en/insights/blockchain/evolution-money"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www.accenture.com/us-en/insights/blockchain/evolution-money"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www.accenture.com/us-en/insights/blockchain/evolution-money"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www.accenture.com/us-en/insights/blockchain/evolution-money" TargetMode="External"/><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1 - Marcas y empresas han tenido que centrar su atención en nuevas actividades en muy poco tiempo para, por ejemplo, cubrir carencias en el suministro de material médico como mascarillas o desinfectante de manos. </a:t>
            </a:r>
          </a:p>
          <a:p>
            <a:endParaRPr lang="es-ES" dirty="0"/>
          </a:p>
          <a:p>
            <a:r>
              <a:rPr lang="es-ES" dirty="0"/>
              <a:t>2 - Desde la aparición del virus, las operaciones comerciales sin dinero en efectivo están mucho más presentes en la vida cotidiana de muchos países.</a:t>
            </a:r>
          </a:p>
          <a:p>
            <a:endParaRPr lang="es-ES" dirty="0"/>
          </a:p>
          <a:p>
            <a:r>
              <a:rPr lang="es-ES" dirty="0"/>
              <a:t>El </a:t>
            </a:r>
            <a:r>
              <a:rPr lang="es-ES" dirty="0">
                <a:hlinkClick r:id="rId3"/>
              </a:rPr>
              <a:t>dinero digital</a:t>
            </a:r>
            <a:r>
              <a:rPr lang="es-ES" dirty="0"/>
              <a:t> es más rápido y eficaz. Ahora podemos pagar con nuestras huellas digitales o recurriendo al reconocimiento facial o de retina. Con el tiempo, nuestra información personal llegará a estar integrada en el dinero para facilitar aún más los pagos. Las posibilidades de pago personalizado son infinitas. </a:t>
            </a:r>
          </a:p>
          <a:p>
            <a:endParaRPr lang="es-ES" dirty="0"/>
          </a:p>
          <a:p>
            <a:r>
              <a:rPr lang="es-ES" dirty="0"/>
              <a:t>Por ejemplo, una persona podrá disfrutar automáticamente de un descuento de estudiante en el momento de hacer una compra porque esa información ya estará incluida en su dinero. Todos estos cambios nos permitirán hacer mucho más que comprar. Abrirán oportunidades a una nueva generación de productos y servicios. </a:t>
            </a:r>
          </a:p>
          <a:p>
            <a:endParaRPr lang="es-ES" dirty="0"/>
          </a:p>
          <a:p>
            <a:r>
              <a:rPr lang="es-ES" dirty="0"/>
              <a:t>3 - Los gobiernos controlan nuestros movimientos a través de nuestros teléfonos y utilizan aplicaciones y sistemas para hacer un seguimiento de contactos en un intento por contener el contagio del COVID-19. Pese a que esto plantea muchas dudas sobre privacidad, es probable que el deseo de controlar la enfermedad haga que la gente se muestre más dispuesta a aceptar la vigilancia</a:t>
            </a:r>
          </a:p>
          <a:p>
            <a:endParaRPr lang="es-ES" dirty="0"/>
          </a:p>
          <a:p>
            <a:r>
              <a:rPr lang="es-ES" dirty="0"/>
              <a:t>4 - Las personas están reevaluando sus vidas, sus trabajos y su impacto sobre el mundo que las rodea</a:t>
            </a:r>
          </a:p>
          <a:p>
            <a:endParaRPr lang="es-ES" dirty="0"/>
          </a:p>
          <a:p>
            <a:r>
              <a:rPr lang="es-ES" dirty="0"/>
              <a:t>5 - Comprar cosas es cada vez más difícil físicamente, lo que lleva a los clientes a pensarlo dos veces antes de hacer compras innecesarias y genera el impulso de acaparar productos básicos, dejando vacíos los estantes de las tiendas. </a:t>
            </a:r>
          </a:p>
          <a:p>
            <a:endParaRPr lang="es-ES" dirty="0"/>
          </a:p>
          <a:p>
            <a:endParaRPr lang="es-CO" dirty="0"/>
          </a:p>
        </p:txBody>
      </p:sp>
      <p:sp>
        <p:nvSpPr>
          <p:cNvPr id="4" name="Marcador de número de diapositiva 3"/>
          <p:cNvSpPr>
            <a:spLocks noGrp="1"/>
          </p:cNvSpPr>
          <p:nvPr>
            <p:ph type="sldNum" sz="quarter" idx="5"/>
          </p:nvPr>
        </p:nvSpPr>
        <p:spPr/>
        <p:txBody>
          <a:bodyPr/>
          <a:lstStyle/>
          <a:p>
            <a:fld id="{B69821D6-4C24-43F9-A142-C7FEE5E62487}" type="slidenum">
              <a:rPr lang="es-CO" smtClean="0"/>
              <a:t>13</a:t>
            </a:fld>
            <a:endParaRPr lang="es-CO"/>
          </a:p>
        </p:txBody>
      </p:sp>
    </p:spTree>
    <p:extLst>
      <p:ext uri="{BB962C8B-B14F-4D97-AF65-F5344CB8AC3E}">
        <p14:creationId xmlns:p14="http://schemas.microsoft.com/office/powerpoint/2010/main" val="20099502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1 - Marcas y empresas han tenido que centrar su atención en nuevas actividades en muy poco tiempo para, por ejemplo, cubrir carencias en el suministro de material médico como mascarillas o desinfectante de manos. </a:t>
            </a:r>
          </a:p>
          <a:p>
            <a:endParaRPr lang="es-ES" dirty="0"/>
          </a:p>
          <a:p>
            <a:r>
              <a:rPr lang="es-ES" dirty="0"/>
              <a:t>2 - Desde la aparición del virus, las operaciones comerciales sin dinero en efectivo están mucho más presentes en la vida cotidiana de muchos países.</a:t>
            </a:r>
          </a:p>
          <a:p>
            <a:endParaRPr lang="es-ES" dirty="0"/>
          </a:p>
          <a:p>
            <a:r>
              <a:rPr lang="es-ES" dirty="0"/>
              <a:t>El </a:t>
            </a:r>
            <a:r>
              <a:rPr lang="es-ES" dirty="0">
                <a:hlinkClick r:id="rId3"/>
              </a:rPr>
              <a:t>dinero digital</a:t>
            </a:r>
            <a:r>
              <a:rPr lang="es-ES" dirty="0"/>
              <a:t> es más rápido y eficaz. Ahora podemos pagar con nuestras huellas digitales o recurriendo al reconocimiento facial o de retina. Con el tiempo, nuestra información personal llegará a estar integrada en el dinero para facilitar aún más los pagos. Las posibilidades de pago personalizado son infinitas. </a:t>
            </a:r>
          </a:p>
          <a:p>
            <a:endParaRPr lang="es-ES" dirty="0"/>
          </a:p>
          <a:p>
            <a:r>
              <a:rPr lang="es-ES" dirty="0"/>
              <a:t>Por ejemplo, una persona podrá disfrutar automáticamente de un descuento de estudiante en el momento de hacer una compra porque esa información ya estará incluida en su dinero. Todos estos cambios nos permitirán hacer mucho más que comprar. Abrirán oportunidades a una nueva generación de productos y servicios. </a:t>
            </a:r>
          </a:p>
          <a:p>
            <a:endParaRPr lang="es-ES" dirty="0"/>
          </a:p>
          <a:p>
            <a:r>
              <a:rPr lang="es-ES" dirty="0"/>
              <a:t>3 - Los gobiernos controlan nuestros movimientos a través de nuestros teléfonos y utilizan aplicaciones y sistemas para hacer un seguimiento de contactos en un intento por contener el contagio del COVID-19. Pese a que esto plantea muchas dudas sobre privacidad, es probable que el deseo de controlar la enfermedad haga que la gente se muestre más dispuesta a aceptar la vigilancia</a:t>
            </a:r>
          </a:p>
          <a:p>
            <a:endParaRPr lang="es-ES" dirty="0"/>
          </a:p>
          <a:p>
            <a:r>
              <a:rPr lang="es-ES" dirty="0"/>
              <a:t>4 - Las personas están reevaluando sus vidas, sus trabajos y su impacto sobre el mundo que las rodea</a:t>
            </a:r>
          </a:p>
          <a:p>
            <a:endParaRPr lang="es-ES" dirty="0"/>
          </a:p>
          <a:p>
            <a:r>
              <a:rPr lang="es-ES" dirty="0"/>
              <a:t>5 - Comprar cosas es cada vez más difícil físicamente, lo que lleva a los clientes a pensarlo dos veces antes de hacer compras innecesarias y genera el impulso de acaparar productos básicos, dejando vacíos los estantes de las tiendas. </a:t>
            </a:r>
          </a:p>
          <a:p>
            <a:endParaRPr lang="es-ES" dirty="0"/>
          </a:p>
          <a:p>
            <a:endParaRPr lang="es-CO" dirty="0"/>
          </a:p>
        </p:txBody>
      </p:sp>
      <p:sp>
        <p:nvSpPr>
          <p:cNvPr id="4" name="Marcador de número de diapositiva 3"/>
          <p:cNvSpPr>
            <a:spLocks noGrp="1"/>
          </p:cNvSpPr>
          <p:nvPr>
            <p:ph type="sldNum" sz="quarter" idx="5"/>
          </p:nvPr>
        </p:nvSpPr>
        <p:spPr/>
        <p:txBody>
          <a:bodyPr/>
          <a:lstStyle/>
          <a:p>
            <a:fld id="{B69821D6-4C24-43F9-A142-C7FEE5E62487}" type="slidenum">
              <a:rPr lang="es-CO" smtClean="0"/>
              <a:t>40</a:t>
            </a:fld>
            <a:endParaRPr lang="es-CO"/>
          </a:p>
        </p:txBody>
      </p:sp>
    </p:spTree>
    <p:extLst>
      <p:ext uri="{BB962C8B-B14F-4D97-AF65-F5344CB8AC3E}">
        <p14:creationId xmlns:p14="http://schemas.microsoft.com/office/powerpoint/2010/main" val="12358312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1 - Marcas y empresas han tenido que centrar su atención en nuevas actividades en muy poco tiempo para, por ejemplo, cubrir carencias en el suministro de material médico como mascarillas o desinfectante de manos. </a:t>
            </a:r>
          </a:p>
          <a:p>
            <a:endParaRPr lang="es-ES" dirty="0"/>
          </a:p>
          <a:p>
            <a:r>
              <a:rPr lang="es-ES" dirty="0"/>
              <a:t>2 - Desde la aparición del virus, las operaciones comerciales sin dinero en efectivo están mucho más presentes en la vida cotidiana de muchos países.</a:t>
            </a:r>
          </a:p>
          <a:p>
            <a:endParaRPr lang="es-ES" dirty="0"/>
          </a:p>
          <a:p>
            <a:r>
              <a:rPr lang="es-ES" dirty="0"/>
              <a:t>El </a:t>
            </a:r>
            <a:r>
              <a:rPr lang="es-ES" dirty="0">
                <a:hlinkClick r:id="rId3"/>
              </a:rPr>
              <a:t>dinero digital</a:t>
            </a:r>
            <a:r>
              <a:rPr lang="es-ES" dirty="0"/>
              <a:t> es más rápido y eficaz. Ahora podemos pagar con nuestras huellas digitales o recurriendo al reconocimiento facial o de retina. Con el tiempo, nuestra información personal llegará a estar integrada en el dinero para facilitar aún más los pagos. Las posibilidades de pago personalizado son infinitas. </a:t>
            </a:r>
          </a:p>
          <a:p>
            <a:endParaRPr lang="es-ES" dirty="0"/>
          </a:p>
          <a:p>
            <a:r>
              <a:rPr lang="es-ES" dirty="0"/>
              <a:t>Por ejemplo, una persona podrá disfrutar automáticamente de un descuento de estudiante en el momento de hacer una compra porque esa información ya estará incluida en su dinero. Todos estos cambios nos permitirán hacer mucho más que comprar. Abrirán oportunidades a una nueva generación de productos y servicios. </a:t>
            </a:r>
          </a:p>
          <a:p>
            <a:endParaRPr lang="es-ES" dirty="0"/>
          </a:p>
          <a:p>
            <a:r>
              <a:rPr lang="es-ES" dirty="0"/>
              <a:t>3 - Los gobiernos controlan nuestros movimientos a través de nuestros teléfonos y utilizan aplicaciones y sistemas para hacer un seguimiento de contactos en un intento por contener el contagio del COVID-19. Pese a que esto plantea muchas dudas sobre privacidad, es probable que el deseo de controlar la enfermedad haga que la gente se muestre más dispuesta a aceptar la vigilancia</a:t>
            </a:r>
          </a:p>
          <a:p>
            <a:endParaRPr lang="es-ES" dirty="0"/>
          </a:p>
          <a:p>
            <a:r>
              <a:rPr lang="es-ES" dirty="0"/>
              <a:t>4 - Las personas están reevaluando sus vidas, sus trabajos y su impacto sobre el mundo que las rodea</a:t>
            </a:r>
          </a:p>
          <a:p>
            <a:endParaRPr lang="es-ES" dirty="0"/>
          </a:p>
          <a:p>
            <a:r>
              <a:rPr lang="es-ES" dirty="0"/>
              <a:t>5 - Comprar cosas es cada vez más difícil físicamente, lo que lleva a los clientes a pensarlo dos veces antes de hacer compras innecesarias y genera el impulso de acaparar productos básicos, dejando vacíos los estantes de las tiendas. </a:t>
            </a:r>
          </a:p>
          <a:p>
            <a:endParaRPr lang="es-ES" dirty="0"/>
          </a:p>
          <a:p>
            <a:endParaRPr lang="es-CO" dirty="0"/>
          </a:p>
        </p:txBody>
      </p:sp>
      <p:sp>
        <p:nvSpPr>
          <p:cNvPr id="4" name="Marcador de número de diapositiva 3"/>
          <p:cNvSpPr>
            <a:spLocks noGrp="1"/>
          </p:cNvSpPr>
          <p:nvPr>
            <p:ph type="sldNum" sz="quarter" idx="5"/>
          </p:nvPr>
        </p:nvSpPr>
        <p:spPr/>
        <p:txBody>
          <a:bodyPr/>
          <a:lstStyle/>
          <a:p>
            <a:fld id="{B69821D6-4C24-43F9-A142-C7FEE5E62487}" type="slidenum">
              <a:rPr lang="es-CO" smtClean="0"/>
              <a:t>49</a:t>
            </a:fld>
            <a:endParaRPr lang="es-CO"/>
          </a:p>
        </p:txBody>
      </p:sp>
    </p:spTree>
    <p:extLst>
      <p:ext uri="{BB962C8B-B14F-4D97-AF65-F5344CB8AC3E}">
        <p14:creationId xmlns:p14="http://schemas.microsoft.com/office/powerpoint/2010/main" val="24310528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1 - Marcas y empresas han tenido que centrar su atención en nuevas actividades en muy poco tiempo para, por ejemplo, cubrir carencias en el suministro de material médico como mascarillas o desinfectante de manos. </a:t>
            </a:r>
          </a:p>
          <a:p>
            <a:endParaRPr lang="es-ES" dirty="0"/>
          </a:p>
          <a:p>
            <a:r>
              <a:rPr lang="es-ES" dirty="0"/>
              <a:t>2 - Desde la aparición del virus, las operaciones comerciales sin dinero en efectivo están mucho más presentes en la vida cotidiana de muchos países.</a:t>
            </a:r>
          </a:p>
          <a:p>
            <a:endParaRPr lang="es-ES" dirty="0"/>
          </a:p>
          <a:p>
            <a:r>
              <a:rPr lang="es-ES" dirty="0"/>
              <a:t>El </a:t>
            </a:r>
            <a:r>
              <a:rPr lang="es-ES" dirty="0">
                <a:hlinkClick r:id="rId3"/>
              </a:rPr>
              <a:t>dinero digital</a:t>
            </a:r>
            <a:r>
              <a:rPr lang="es-ES" dirty="0"/>
              <a:t> es más rápido y eficaz. Ahora podemos pagar con nuestras huellas digitales o recurriendo al reconocimiento facial o de retina. Con el tiempo, nuestra información personal llegará a estar integrada en el dinero para facilitar aún más los pagos. Las posibilidades de pago personalizado son infinitas. </a:t>
            </a:r>
          </a:p>
          <a:p>
            <a:endParaRPr lang="es-ES" dirty="0"/>
          </a:p>
          <a:p>
            <a:r>
              <a:rPr lang="es-ES" dirty="0"/>
              <a:t>Por ejemplo, una persona podrá disfrutar automáticamente de un descuento de estudiante en el momento de hacer una compra porque esa información ya estará incluida en su dinero. Todos estos cambios nos permitirán hacer mucho más que comprar. Abrirán oportunidades a una nueva generación de productos y servicios. </a:t>
            </a:r>
          </a:p>
          <a:p>
            <a:endParaRPr lang="es-ES" dirty="0"/>
          </a:p>
          <a:p>
            <a:r>
              <a:rPr lang="es-ES" dirty="0"/>
              <a:t>3 - Los gobiernos controlan nuestros movimientos a través de nuestros teléfonos y utilizan aplicaciones y sistemas para hacer un seguimiento de contactos en un intento por contener el contagio del COVID-19. Pese a que esto plantea muchas dudas sobre privacidad, es probable que el deseo de controlar la enfermedad haga que la gente se muestre más dispuesta a aceptar la vigilancia</a:t>
            </a:r>
          </a:p>
          <a:p>
            <a:endParaRPr lang="es-ES" dirty="0"/>
          </a:p>
          <a:p>
            <a:r>
              <a:rPr lang="es-ES" dirty="0"/>
              <a:t>4 - Las personas están reevaluando sus vidas, sus trabajos y su impacto sobre el mundo que las rodea</a:t>
            </a:r>
          </a:p>
          <a:p>
            <a:endParaRPr lang="es-ES" dirty="0"/>
          </a:p>
          <a:p>
            <a:r>
              <a:rPr lang="es-ES" dirty="0"/>
              <a:t>5 - Comprar cosas es cada vez más difícil físicamente, lo que lleva a los clientes a pensarlo dos veces antes de hacer compras innecesarias y genera el impulso de acaparar productos básicos, dejando vacíos los estantes de las tiendas. </a:t>
            </a:r>
          </a:p>
          <a:p>
            <a:endParaRPr lang="es-ES" dirty="0"/>
          </a:p>
          <a:p>
            <a:endParaRPr lang="es-CO" dirty="0"/>
          </a:p>
        </p:txBody>
      </p:sp>
      <p:sp>
        <p:nvSpPr>
          <p:cNvPr id="4" name="Marcador de número de diapositiva 3"/>
          <p:cNvSpPr>
            <a:spLocks noGrp="1"/>
          </p:cNvSpPr>
          <p:nvPr>
            <p:ph type="sldNum" sz="quarter" idx="5"/>
          </p:nvPr>
        </p:nvSpPr>
        <p:spPr/>
        <p:txBody>
          <a:bodyPr/>
          <a:lstStyle/>
          <a:p>
            <a:fld id="{B69821D6-4C24-43F9-A142-C7FEE5E62487}" type="slidenum">
              <a:rPr lang="es-CO" smtClean="0"/>
              <a:t>14</a:t>
            </a:fld>
            <a:endParaRPr lang="es-CO"/>
          </a:p>
        </p:txBody>
      </p:sp>
    </p:spTree>
    <p:extLst>
      <p:ext uri="{BB962C8B-B14F-4D97-AF65-F5344CB8AC3E}">
        <p14:creationId xmlns:p14="http://schemas.microsoft.com/office/powerpoint/2010/main" val="13497633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1 - Marcas y empresas han tenido que centrar su atención en nuevas actividades en muy poco tiempo para, por ejemplo, cubrir carencias en el suministro de material médico como mascarillas o desinfectante de manos. </a:t>
            </a:r>
          </a:p>
          <a:p>
            <a:endParaRPr lang="es-ES" dirty="0"/>
          </a:p>
          <a:p>
            <a:r>
              <a:rPr lang="es-ES" dirty="0"/>
              <a:t>2 - Desde la aparición del virus, las operaciones comerciales sin dinero en efectivo están mucho más presentes en la vida cotidiana de muchos países.</a:t>
            </a:r>
          </a:p>
          <a:p>
            <a:endParaRPr lang="es-ES" dirty="0"/>
          </a:p>
          <a:p>
            <a:r>
              <a:rPr lang="es-ES" dirty="0"/>
              <a:t>El </a:t>
            </a:r>
            <a:r>
              <a:rPr lang="es-ES" dirty="0">
                <a:hlinkClick r:id="rId3"/>
              </a:rPr>
              <a:t>dinero digital</a:t>
            </a:r>
            <a:r>
              <a:rPr lang="es-ES" dirty="0"/>
              <a:t> es más rápido y eficaz. Ahora podemos pagar con nuestras huellas digitales o recurriendo al reconocimiento facial o de retina. Con el tiempo, nuestra información personal llegará a estar integrada en el dinero para facilitar aún más los pagos. Las posibilidades de pago personalizado son infinitas. </a:t>
            </a:r>
          </a:p>
          <a:p>
            <a:endParaRPr lang="es-ES" dirty="0"/>
          </a:p>
          <a:p>
            <a:r>
              <a:rPr lang="es-ES" dirty="0"/>
              <a:t>Por ejemplo, una persona podrá disfrutar automáticamente de un descuento de estudiante en el momento de hacer una compra porque esa información ya estará incluida en su dinero. Todos estos cambios nos permitirán hacer mucho más que comprar. Abrirán oportunidades a una nueva generación de productos y servicios. </a:t>
            </a:r>
          </a:p>
          <a:p>
            <a:endParaRPr lang="es-ES" dirty="0"/>
          </a:p>
          <a:p>
            <a:r>
              <a:rPr lang="es-ES" dirty="0"/>
              <a:t>3 - Los gobiernos controlan nuestros movimientos a través de nuestros teléfonos y utilizan aplicaciones y sistemas para hacer un seguimiento de contactos en un intento por contener el contagio del COVID-19. Pese a que esto plantea muchas dudas sobre privacidad, es probable que el deseo de controlar la enfermedad haga que la gente se muestre más dispuesta a aceptar la vigilancia</a:t>
            </a:r>
          </a:p>
          <a:p>
            <a:endParaRPr lang="es-ES" dirty="0"/>
          </a:p>
          <a:p>
            <a:r>
              <a:rPr lang="es-ES" dirty="0"/>
              <a:t>4 - Las personas están reevaluando sus vidas, sus trabajos y su impacto sobre el mundo que las rodea</a:t>
            </a:r>
          </a:p>
          <a:p>
            <a:endParaRPr lang="es-ES" dirty="0"/>
          </a:p>
          <a:p>
            <a:r>
              <a:rPr lang="es-ES" dirty="0"/>
              <a:t>5 - Comprar cosas es cada vez más difícil físicamente, lo que lleva a los clientes a pensarlo dos veces antes de hacer compras innecesarias y genera el impulso de acaparar productos básicos, dejando vacíos los estantes de las tiendas. </a:t>
            </a:r>
          </a:p>
          <a:p>
            <a:endParaRPr lang="es-ES" dirty="0"/>
          </a:p>
          <a:p>
            <a:endParaRPr lang="es-CO" dirty="0"/>
          </a:p>
        </p:txBody>
      </p:sp>
      <p:sp>
        <p:nvSpPr>
          <p:cNvPr id="4" name="Marcador de número de diapositiva 3"/>
          <p:cNvSpPr>
            <a:spLocks noGrp="1"/>
          </p:cNvSpPr>
          <p:nvPr>
            <p:ph type="sldNum" sz="quarter" idx="5"/>
          </p:nvPr>
        </p:nvSpPr>
        <p:spPr/>
        <p:txBody>
          <a:bodyPr/>
          <a:lstStyle/>
          <a:p>
            <a:fld id="{B69821D6-4C24-43F9-A142-C7FEE5E62487}" type="slidenum">
              <a:rPr lang="es-CO" smtClean="0"/>
              <a:t>15</a:t>
            </a:fld>
            <a:endParaRPr lang="es-CO"/>
          </a:p>
        </p:txBody>
      </p:sp>
    </p:spTree>
    <p:extLst>
      <p:ext uri="{BB962C8B-B14F-4D97-AF65-F5344CB8AC3E}">
        <p14:creationId xmlns:p14="http://schemas.microsoft.com/office/powerpoint/2010/main" val="282614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1 - Marcas y empresas han tenido que centrar su atención en nuevas actividades en muy poco tiempo para, por ejemplo, cubrir carencias en el suministro de material médico como mascarillas o desinfectante de manos. </a:t>
            </a:r>
          </a:p>
          <a:p>
            <a:endParaRPr lang="es-ES" dirty="0"/>
          </a:p>
          <a:p>
            <a:r>
              <a:rPr lang="es-ES" dirty="0"/>
              <a:t>2 - Desde la aparición del virus, las operaciones comerciales sin dinero en efectivo están mucho más presentes en la vida cotidiana de muchos países.</a:t>
            </a:r>
          </a:p>
          <a:p>
            <a:endParaRPr lang="es-ES" dirty="0"/>
          </a:p>
          <a:p>
            <a:r>
              <a:rPr lang="es-ES" dirty="0"/>
              <a:t>El </a:t>
            </a:r>
            <a:r>
              <a:rPr lang="es-ES" dirty="0">
                <a:hlinkClick r:id="rId3"/>
              </a:rPr>
              <a:t>dinero digital</a:t>
            </a:r>
            <a:r>
              <a:rPr lang="es-ES" dirty="0"/>
              <a:t> es más rápido y eficaz. Ahora podemos pagar con nuestras huellas digitales o recurriendo al reconocimiento facial o de retina. Con el tiempo, nuestra información personal llegará a estar integrada en el dinero para facilitar aún más los pagos. Las posibilidades de pago personalizado son infinitas. </a:t>
            </a:r>
          </a:p>
          <a:p>
            <a:endParaRPr lang="es-ES" dirty="0"/>
          </a:p>
          <a:p>
            <a:r>
              <a:rPr lang="es-ES" dirty="0"/>
              <a:t>Por ejemplo, una persona podrá disfrutar automáticamente de un descuento de estudiante en el momento de hacer una compra porque esa información ya estará incluida en su dinero. Todos estos cambios nos permitirán hacer mucho más que comprar. Abrirán oportunidades a una nueva generación de productos y servicios. </a:t>
            </a:r>
          </a:p>
          <a:p>
            <a:endParaRPr lang="es-ES" dirty="0"/>
          </a:p>
          <a:p>
            <a:r>
              <a:rPr lang="es-ES" dirty="0"/>
              <a:t>3 - Los gobiernos controlan nuestros movimientos a través de nuestros teléfonos y utilizan aplicaciones y sistemas para hacer un seguimiento de contactos en un intento por contener el contagio del COVID-19. Pese a que esto plantea muchas dudas sobre privacidad, es probable que el deseo de controlar la enfermedad haga que la gente se muestre más dispuesta a aceptar la vigilancia</a:t>
            </a:r>
          </a:p>
          <a:p>
            <a:endParaRPr lang="es-ES" dirty="0"/>
          </a:p>
          <a:p>
            <a:r>
              <a:rPr lang="es-ES" dirty="0"/>
              <a:t>4 - Las personas están reevaluando sus vidas, sus trabajos y su impacto sobre el mundo que las rodea</a:t>
            </a:r>
          </a:p>
          <a:p>
            <a:endParaRPr lang="es-ES" dirty="0"/>
          </a:p>
          <a:p>
            <a:r>
              <a:rPr lang="es-ES" dirty="0"/>
              <a:t>5 - Comprar cosas es cada vez más difícil físicamente, lo que lleva a los clientes a pensarlo dos veces antes de hacer compras innecesarias y genera el impulso de acaparar productos básicos, dejando vacíos los estantes de las tiendas. </a:t>
            </a:r>
          </a:p>
          <a:p>
            <a:endParaRPr lang="es-ES" dirty="0"/>
          </a:p>
          <a:p>
            <a:endParaRPr lang="es-CO" dirty="0"/>
          </a:p>
        </p:txBody>
      </p:sp>
      <p:sp>
        <p:nvSpPr>
          <p:cNvPr id="4" name="Marcador de número de diapositiva 3"/>
          <p:cNvSpPr>
            <a:spLocks noGrp="1"/>
          </p:cNvSpPr>
          <p:nvPr>
            <p:ph type="sldNum" sz="quarter" idx="5"/>
          </p:nvPr>
        </p:nvSpPr>
        <p:spPr/>
        <p:txBody>
          <a:bodyPr/>
          <a:lstStyle/>
          <a:p>
            <a:fld id="{B69821D6-4C24-43F9-A142-C7FEE5E62487}" type="slidenum">
              <a:rPr lang="es-CO" smtClean="0"/>
              <a:t>16</a:t>
            </a:fld>
            <a:endParaRPr lang="es-CO"/>
          </a:p>
        </p:txBody>
      </p:sp>
    </p:spTree>
    <p:extLst>
      <p:ext uri="{BB962C8B-B14F-4D97-AF65-F5344CB8AC3E}">
        <p14:creationId xmlns:p14="http://schemas.microsoft.com/office/powerpoint/2010/main" val="8133992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1 - Marcas y empresas han tenido que centrar su atención en nuevas actividades en muy poco tiempo para, por ejemplo, cubrir carencias en el suministro de material médico como mascarillas o desinfectante de manos. </a:t>
            </a:r>
          </a:p>
          <a:p>
            <a:endParaRPr lang="es-ES" dirty="0"/>
          </a:p>
          <a:p>
            <a:r>
              <a:rPr lang="es-ES" dirty="0"/>
              <a:t>2 - Desde la aparición del virus, las operaciones comerciales sin dinero en efectivo están mucho más presentes en la vida cotidiana de muchos países.</a:t>
            </a:r>
          </a:p>
          <a:p>
            <a:endParaRPr lang="es-ES" dirty="0"/>
          </a:p>
          <a:p>
            <a:r>
              <a:rPr lang="es-ES" dirty="0"/>
              <a:t>El </a:t>
            </a:r>
            <a:r>
              <a:rPr lang="es-ES" dirty="0">
                <a:hlinkClick r:id="rId3"/>
              </a:rPr>
              <a:t>dinero digital</a:t>
            </a:r>
            <a:r>
              <a:rPr lang="es-ES" dirty="0"/>
              <a:t> es más rápido y eficaz. Ahora podemos pagar con nuestras huellas digitales o recurriendo al reconocimiento facial o de retina. Con el tiempo, nuestra información personal llegará a estar integrada en el dinero para facilitar aún más los pagos. Las posibilidades de pago personalizado son infinitas. </a:t>
            </a:r>
          </a:p>
          <a:p>
            <a:endParaRPr lang="es-ES" dirty="0"/>
          </a:p>
          <a:p>
            <a:r>
              <a:rPr lang="es-ES" dirty="0"/>
              <a:t>Por ejemplo, una persona podrá disfrutar automáticamente de un descuento de estudiante en el momento de hacer una compra porque esa información ya estará incluida en su dinero. Todos estos cambios nos permitirán hacer mucho más que comprar. Abrirán oportunidades a una nueva generación de productos y servicios. </a:t>
            </a:r>
          </a:p>
          <a:p>
            <a:endParaRPr lang="es-ES" dirty="0"/>
          </a:p>
          <a:p>
            <a:r>
              <a:rPr lang="es-ES" dirty="0"/>
              <a:t>3 - Los gobiernos controlan nuestros movimientos a través de nuestros teléfonos y utilizan aplicaciones y sistemas para hacer un seguimiento de contactos en un intento por contener el contagio del COVID-19. Pese a que esto plantea muchas dudas sobre privacidad, es probable que el deseo de controlar la enfermedad haga que la gente se muestre más dispuesta a aceptar la vigilancia</a:t>
            </a:r>
          </a:p>
          <a:p>
            <a:endParaRPr lang="es-ES" dirty="0"/>
          </a:p>
          <a:p>
            <a:r>
              <a:rPr lang="es-ES" dirty="0"/>
              <a:t>4 - Las personas están reevaluando sus vidas, sus trabajos y su impacto sobre el mundo que las rodea</a:t>
            </a:r>
          </a:p>
          <a:p>
            <a:endParaRPr lang="es-ES" dirty="0"/>
          </a:p>
          <a:p>
            <a:r>
              <a:rPr lang="es-ES" dirty="0"/>
              <a:t>5 - Comprar cosas es cada vez más difícil físicamente, lo que lleva a los clientes a pensarlo dos veces antes de hacer compras innecesarias y genera el impulso de acaparar productos básicos, dejando vacíos los estantes de las tiendas. </a:t>
            </a:r>
          </a:p>
          <a:p>
            <a:endParaRPr lang="es-ES" dirty="0"/>
          </a:p>
          <a:p>
            <a:endParaRPr lang="es-CO" dirty="0"/>
          </a:p>
        </p:txBody>
      </p:sp>
      <p:sp>
        <p:nvSpPr>
          <p:cNvPr id="4" name="Marcador de número de diapositiva 3"/>
          <p:cNvSpPr>
            <a:spLocks noGrp="1"/>
          </p:cNvSpPr>
          <p:nvPr>
            <p:ph type="sldNum" sz="quarter" idx="5"/>
          </p:nvPr>
        </p:nvSpPr>
        <p:spPr/>
        <p:txBody>
          <a:bodyPr/>
          <a:lstStyle/>
          <a:p>
            <a:fld id="{B69821D6-4C24-43F9-A142-C7FEE5E62487}" type="slidenum">
              <a:rPr lang="es-CO" smtClean="0"/>
              <a:t>17</a:t>
            </a:fld>
            <a:endParaRPr lang="es-CO"/>
          </a:p>
        </p:txBody>
      </p:sp>
    </p:spTree>
    <p:extLst>
      <p:ext uri="{BB962C8B-B14F-4D97-AF65-F5344CB8AC3E}">
        <p14:creationId xmlns:p14="http://schemas.microsoft.com/office/powerpoint/2010/main" val="39619161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1 - Marcas y empresas han tenido que centrar su atención en nuevas actividades en muy poco tiempo para, por ejemplo, cubrir carencias en el suministro de material médico como mascarillas o desinfectante de manos. </a:t>
            </a:r>
          </a:p>
          <a:p>
            <a:endParaRPr lang="es-ES" dirty="0"/>
          </a:p>
          <a:p>
            <a:r>
              <a:rPr lang="es-ES" dirty="0"/>
              <a:t>2 - Desde la aparición del virus, las operaciones comerciales sin dinero en efectivo están mucho más presentes en la vida cotidiana de muchos países.</a:t>
            </a:r>
          </a:p>
          <a:p>
            <a:endParaRPr lang="es-ES" dirty="0"/>
          </a:p>
          <a:p>
            <a:r>
              <a:rPr lang="es-ES" dirty="0"/>
              <a:t>El </a:t>
            </a:r>
            <a:r>
              <a:rPr lang="es-ES" dirty="0">
                <a:hlinkClick r:id="rId3"/>
              </a:rPr>
              <a:t>dinero digital</a:t>
            </a:r>
            <a:r>
              <a:rPr lang="es-ES" dirty="0"/>
              <a:t> es más rápido y eficaz. Ahora podemos pagar con nuestras huellas digitales o recurriendo al reconocimiento facial o de retina. Con el tiempo, nuestra información personal llegará a estar integrada en el dinero para facilitar aún más los pagos. Las posibilidades de pago personalizado son infinitas. </a:t>
            </a:r>
          </a:p>
          <a:p>
            <a:endParaRPr lang="es-ES" dirty="0"/>
          </a:p>
          <a:p>
            <a:r>
              <a:rPr lang="es-ES" dirty="0"/>
              <a:t>Por ejemplo, una persona podrá disfrutar automáticamente de un descuento de estudiante en el momento de hacer una compra porque esa información ya estará incluida en su dinero. Todos estos cambios nos permitirán hacer mucho más que comprar. Abrirán oportunidades a una nueva generación de productos y servicios. </a:t>
            </a:r>
          </a:p>
          <a:p>
            <a:endParaRPr lang="es-ES" dirty="0"/>
          </a:p>
          <a:p>
            <a:r>
              <a:rPr lang="es-ES" dirty="0"/>
              <a:t>3 - Los gobiernos controlan nuestros movimientos a través de nuestros teléfonos y utilizan aplicaciones y sistemas para hacer un seguimiento de contactos en un intento por contener el contagio del COVID-19. Pese a que esto plantea muchas dudas sobre privacidad, es probable que el deseo de controlar la enfermedad haga que la gente se muestre más dispuesta a aceptar la vigilancia</a:t>
            </a:r>
          </a:p>
          <a:p>
            <a:endParaRPr lang="es-ES" dirty="0"/>
          </a:p>
          <a:p>
            <a:r>
              <a:rPr lang="es-ES" dirty="0"/>
              <a:t>4 - Las personas están reevaluando sus vidas, sus trabajos y su impacto sobre el mundo que las rodea</a:t>
            </a:r>
          </a:p>
          <a:p>
            <a:endParaRPr lang="es-ES" dirty="0"/>
          </a:p>
          <a:p>
            <a:r>
              <a:rPr lang="es-ES" dirty="0"/>
              <a:t>5 - Comprar cosas es cada vez más difícil físicamente, lo que lleva a los clientes a pensarlo dos veces antes de hacer compras innecesarias y genera el impulso de acaparar productos básicos, dejando vacíos los estantes de las tiendas. </a:t>
            </a:r>
          </a:p>
          <a:p>
            <a:endParaRPr lang="es-ES" dirty="0"/>
          </a:p>
          <a:p>
            <a:endParaRPr lang="es-CO" dirty="0"/>
          </a:p>
        </p:txBody>
      </p:sp>
      <p:sp>
        <p:nvSpPr>
          <p:cNvPr id="4" name="Marcador de número de diapositiva 3"/>
          <p:cNvSpPr>
            <a:spLocks noGrp="1"/>
          </p:cNvSpPr>
          <p:nvPr>
            <p:ph type="sldNum" sz="quarter" idx="5"/>
          </p:nvPr>
        </p:nvSpPr>
        <p:spPr/>
        <p:txBody>
          <a:bodyPr/>
          <a:lstStyle/>
          <a:p>
            <a:fld id="{B69821D6-4C24-43F9-A142-C7FEE5E62487}" type="slidenum">
              <a:rPr lang="es-CO" smtClean="0"/>
              <a:t>18</a:t>
            </a:fld>
            <a:endParaRPr lang="es-CO"/>
          </a:p>
        </p:txBody>
      </p:sp>
    </p:spTree>
    <p:extLst>
      <p:ext uri="{BB962C8B-B14F-4D97-AF65-F5344CB8AC3E}">
        <p14:creationId xmlns:p14="http://schemas.microsoft.com/office/powerpoint/2010/main" val="37653260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1 - Marcas y empresas han tenido que centrar su atención en nuevas actividades en muy poco tiempo para, por ejemplo, cubrir carencias en el suministro de material médico como mascarillas o desinfectante de manos. </a:t>
            </a:r>
          </a:p>
          <a:p>
            <a:endParaRPr lang="es-ES" dirty="0"/>
          </a:p>
          <a:p>
            <a:r>
              <a:rPr lang="es-ES" dirty="0"/>
              <a:t>2 - Desde la aparición del virus, las operaciones comerciales sin dinero en efectivo están mucho más presentes en la vida cotidiana de muchos países.</a:t>
            </a:r>
          </a:p>
          <a:p>
            <a:endParaRPr lang="es-ES" dirty="0"/>
          </a:p>
          <a:p>
            <a:r>
              <a:rPr lang="es-ES" dirty="0"/>
              <a:t>El </a:t>
            </a:r>
            <a:r>
              <a:rPr lang="es-ES" dirty="0">
                <a:hlinkClick r:id="rId3"/>
              </a:rPr>
              <a:t>dinero digital</a:t>
            </a:r>
            <a:r>
              <a:rPr lang="es-ES" dirty="0"/>
              <a:t> es más rápido y eficaz. Ahora podemos pagar con nuestras huellas digitales o recurriendo al reconocimiento facial o de retina. Con el tiempo, nuestra información personal llegará a estar integrada en el dinero para facilitar aún más los pagos. Las posibilidades de pago personalizado son infinitas. </a:t>
            </a:r>
          </a:p>
          <a:p>
            <a:endParaRPr lang="es-ES" dirty="0"/>
          </a:p>
          <a:p>
            <a:r>
              <a:rPr lang="es-ES" dirty="0"/>
              <a:t>Por ejemplo, una persona podrá disfrutar automáticamente de un descuento de estudiante en el momento de hacer una compra porque esa información ya estará incluida en su dinero. Todos estos cambios nos permitirán hacer mucho más que comprar. Abrirán oportunidades a una nueva generación de productos y servicios. </a:t>
            </a:r>
          </a:p>
          <a:p>
            <a:endParaRPr lang="es-ES" dirty="0"/>
          </a:p>
          <a:p>
            <a:r>
              <a:rPr lang="es-ES" dirty="0"/>
              <a:t>3 - Los gobiernos controlan nuestros movimientos a través de nuestros teléfonos y utilizan aplicaciones y sistemas para hacer un seguimiento de contactos en un intento por contener el contagio del COVID-19. Pese a que esto plantea muchas dudas sobre privacidad, es probable que el deseo de controlar la enfermedad haga que la gente se muestre más dispuesta a aceptar la vigilancia</a:t>
            </a:r>
          </a:p>
          <a:p>
            <a:endParaRPr lang="es-ES" dirty="0"/>
          </a:p>
          <a:p>
            <a:r>
              <a:rPr lang="es-ES" dirty="0"/>
              <a:t>4 - Las personas están reevaluando sus vidas, sus trabajos y su impacto sobre el mundo que las rodea</a:t>
            </a:r>
          </a:p>
          <a:p>
            <a:endParaRPr lang="es-ES" dirty="0"/>
          </a:p>
          <a:p>
            <a:r>
              <a:rPr lang="es-ES" dirty="0"/>
              <a:t>5 - Comprar cosas es cada vez más difícil físicamente, lo que lleva a los clientes a pensarlo dos veces antes de hacer compras innecesarias y genera el impulso de acaparar productos básicos, dejando vacíos los estantes de las tiendas. </a:t>
            </a:r>
          </a:p>
          <a:p>
            <a:endParaRPr lang="es-ES" dirty="0"/>
          </a:p>
          <a:p>
            <a:endParaRPr lang="es-CO" dirty="0"/>
          </a:p>
        </p:txBody>
      </p:sp>
      <p:sp>
        <p:nvSpPr>
          <p:cNvPr id="4" name="Marcador de número de diapositiva 3"/>
          <p:cNvSpPr>
            <a:spLocks noGrp="1"/>
          </p:cNvSpPr>
          <p:nvPr>
            <p:ph type="sldNum" sz="quarter" idx="5"/>
          </p:nvPr>
        </p:nvSpPr>
        <p:spPr/>
        <p:txBody>
          <a:bodyPr/>
          <a:lstStyle/>
          <a:p>
            <a:fld id="{B69821D6-4C24-43F9-A142-C7FEE5E62487}" type="slidenum">
              <a:rPr lang="es-CO" smtClean="0"/>
              <a:t>19</a:t>
            </a:fld>
            <a:endParaRPr lang="es-CO"/>
          </a:p>
        </p:txBody>
      </p:sp>
    </p:spTree>
    <p:extLst>
      <p:ext uri="{BB962C8B-B14F-4D97-AF65-F5344CB8AC3E}">
        <p14:creationId xmlns:p14="http://schemas.microsoft.com/office/powerpoint/2010/main" val="28639544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1 - Marcas y empresas han tenido que centrar su atención en nuevas actividades en muy poco tiempo para, por ejemplo, cubrir carencias en el suministro de material médico como mascarillas o desinfectante de manos. </a:t>
            </a:r>
          </a:p>
          <a:p>
            <a:endParaRPr lang="es-ES" dirty="0"/>
          </a:p>
          <a:p>
            <a:r>
              <a:rPr lang="es-ES" dirty="0"/>
              <a:t>2 - Desde la aparición del virus, las operaciones comerciales sin dinero en efectivo están mucho más presentes en la vida cotidiana de muchos países.</a:t>
            </a:r>
          </a:p>
          <a:p>
            <a:endParaRPr lang="es-ES" dirty="0"/>
          </a:p>
          <a:p>
            <a:r>
              <a:rPr lang="es-ES" dirty="0"/>
              <a:t>El </a:t>
            </a:r>
            <a:r>
              <a:rPr lang="es-ES" dirty="0">
                <a:hlinkClick r:id="rId3"/>
              </a:rPr>
              <a:t>dinero digital</a:t>
            </a:r>
            <a:r>
              <a:rPr lang="es-ES" dirty="0"/>
              <a:t> es más rápido y eficaz. Ahora podemos pagar con nuestras huellas digitales o recurriendo al reconocimiento facial o de retina. Con el tiempo, nuestra información personal llegará a estar integrada en el dinero para facilitar aún más los pagos. Las posibilidades de pago personalizado son infinitas. </a:t>
            </a:r>
          </a:p>
          <a:p>
            <a:endParaRPr lang="es-ES" dirty="0"/>
          </a:p>
          <a:p>
            <a:r>
              <a:rPr lang="es-ES" dirty="0"/>
              <a:t>Por ejemplo, una persona podrá disfrutar automáticamente de un descuento de estudiante en el momento de hacer una compra porque esa información ya estará incluida en su dinero. Todos estos cambios nos permitirán hacer mucho más que comprar. Abrirán oportunidades a una nueva generación de productos y servicios. </a:t>
            </a:r>
          </a:p>
          <a:p>
            <a:endParaRPr lang="es-ES" dirty="0"/>
          </a:p>
          <a:p>
            <a:r>
              <a:rPr lang="es-ES" dirty="0"/>
              <a:t>3 - Los gobiernos controlan nuestros movimientos a través de nuestros teléfonos y utilizan aplicaciones y sistemas para hacer un seguimiento de contactos en un intento por contener el contagio del COVID-19. Pese a que esto plantea muchas dudas sobre privacidad, es probable que el deseo de controlar la enfermedad haga que la gente se muestre más dispuesta a aceptar la vigilancia</a:t>
            </a:r>
          </a:p>
          <a:p>
            <a:endParaRPr lang="es-ES" dirty="0"/>
          </a:p>
          <a:p>
            <a:r>
              <a:rPr lang="es-ES" dirty="0"/>
              <a:t>4 - Las personas están reevaluando sus vidas, sus trabajos y su impacto sobre el mundo que las rodea</a:t>
            </a:r>
          </a:p>
          <a:p>
            <a:endParaRPr lang="es-ES" dirty="0"/>
          </a:p>
          <a:p>
            <a:r>
              <a:rPr lang="es-ES" dirty="0"/>
              <a:t>5 - Comprar cosas es cada vez más difícil físicamente, lo que lleva a los clientes a pensarlo dos veces antes de hacer compras innecesarias y genera el impulso de acaparar productos básicos, dejando vacíos los estantes de las tiendas. </a:t>
            </a:r>
          </a:p>
          <a:p>
            <a:endParaRPr lang="es-ES" dirty="0"/>
          </a:p>
          <a:p>
            <a:endParaRPr lang="es-CO" dirty="0"/>
          </a:p>
        </p:txBody>
      </p:sp>
      <p:sp>
        <p:nvSpPr>
          <p:cNvPr id="4" name="Marcador de número de diapositiva 3"/>
          <p:cNvSpPr>
            <a:spLocks noGrp="1"/>
          </p:cNvSpPr>
          <p:nvPr>
            <p:ph type="sldNum" sz="quarter" idx="5"/>
          </p:nvPr>
        </p:nvSpPr>
        <p:spPr/>
        <p:txBody>
          <a:bodyPr/>
          <a:lstStyle/>
          <a:p>
            <a:fld id="{B69821D6-4C24-43F9-A142-C7FEE5E62487}" type="slidenum">
              <a:rPr lang="es-CO" smtClean="0"/>
              <a:t>20</a:t>
            </a:fld>
            <a:endParaRPr lang="es-CO"/>
          </a:p>
        </p:txBody>
      </p:sp>
    </p:spTree>
    <p:extLst>
      <p:ext uri="{BB962C8B-B14F-4D97-AF65-F5344CB8AC3E}">
        <p14:creationId xmlns:p14="http://schemas.microsoft.com/office/powerpoint/2010/main" val="1870264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1 - Marcas y empresas han tenido que centrar su atención en nuevas actividades en muy poco tiempo para, por ejemplo, cubrir carencias en el suministro de material médico como mascarillas o desinfectante de manos. </a:t>
            </a:r>
          </a:p>
          <a:p>
            <a:endParaRPr lang="es-ES" dirty="0"/>
          </a:p>
          <a:p>
            <a:r>
              <a:rPr lang="es-ES" dirty="0"/>
              <a:t>2 - Desde la aparición del virus, las operaciones comerciales sin dinero en efectivo están mucho más presentes en la vida cotidiana de muchos países.</a:t>
            </a:r>
          </a:p>
          <a:p>
            <a:endParaRPr lang="es-ES" dirty="0"/>
          </a:p>
          <a:p>
            <a:r>
              <a:rPr lang="es-ES" dirty="0"/>
              <a:t>El </a:t>
            </a:r>
            <a:r>
              <a:rPr lang="es-ES" dirty="0">
                <a:hlinkClick r:id="rId3"/>
              </a:rPr>
              <a:t>dinero digital</a:t>
            </a:r>
            <a:r>
              <a:rPr lang="es-ES" dirty="0"/>
              <a:t> es más rápido y eficaz. Ahora podemos pagar con nuestras huellas digitales o recurriendo al reconocimiento facial o de retina. Con el tiempo, nuestra información personal llegará a estar integrada en el dinero para facilitar aún más los pagos. Las posibilidades de pago personalizado son infinitas. </a:t>
            </a:r>
          </a:p>
          <a:p>
            <a:endParaRPr lang="es-ES" dirty="0"/>
          </a:p>
          <a:p>
            <a:r>
              <a:rPr lang="es-ES" dirty="0"/>
              <a:t>Por ejemplo, una persona podrá disfrutar automáticamente de un descuento de estudiante en el momento de hacer una compra porque esa información ya estará incluida en su dinero. Todos estos cambios nos permitirán hacer mucho más que comprar. Abrirán oportunidades a una nueva generación de productos y servicios. </a:t>
            </a:r>
          </a:p>
          <a:p>
            <a:endParaRPr lang="es-ES" dirty="0"/>
          </a:p>
          <a:p>
            <a:r>
              <a:rPr lang="es-ES" dirty="0"/>
              <a:t>3 - Los gobiernos controlan nuestros movimientos a través de nuestros teléfonos y utilizan aplicaciones y sistemas para hacer un seguimiento de contactos en un intento por contener el contagio del COVID-19. Pese a que esto plantea muchas dudas sobre privacidad, es probable que el deseo de controlar la enfermedad haga que la gente se muestre más dispuesta a aceptar la vigilancia</a:t>
            </a:r>
          </a:p>
          <a:p>
            <a:endParaRPr lang="es-ES" dirty="0"/>
          </a:p>
          <a:p>
            <a:r>
              <a:rPr lang="es-ES" dirty="0"/>
              <a:t>4 - Las personas están reevaluando sus vidas, sus trabajos y su impacto sobre el mundo que las rodea</a:t>
            </a:r>
          </a:p>
          <a:p>
            <a:endParaRPr lang="es-ES" dirty="0"/>
          </a:p>
          <a:p>
            <a:r>
              <a:rPr lang="es-ES" dirty="0"/>
              <a:t>5 - Comprar cosas es cada vez más difícil físicamente, lo que lleva a los clientes a pensarlo dos veces antes de hacer compras innecesarias y genera el impulso de acaparar productos básicos, dejando vacíos los estantes de las tiendas. </a:t>
            </a:r>
          </a:p>
          <a:p>
            <a:endParaRPr lang="es-ES" dirty="0"/>
          </a:p>
          <a:p>
            <a:endParaRPr lang="es-CO" dirty="0"/>
          </a:p>
        </p:txBody>
      </p:sp>
      <p:sp>
        <p:nvSpPr>
          <p:cNvPr id="4" name="Marcador de número de diapositiva 3"/>
          <p:cNvSpPr>
            <a:spLocks noGrp="1"/>
          </p:cNvSpPr>
          <p:nvPr>
            <p:ph type="sldNum" sz="quarter" idx="5"/>
          </p:nvPr>
        </p:nvSpPr>
        <p:spPr/>
        <p:txBody>
          <a:bodyPr/>
          <a:lstStyle/>
          <a:p>
            <a:fld id="{B69821D6-4C24-43F9-A142-C7FEE5E62487}" type="slidenum">
              <a:rPr lang="es-CO" smtClean="0"/>
              <a:t>34</a:t>
            </a:fld>
            <a:endParaRPr lang="es-CO"/>
          </a:p>
        </p:txBody>
      </p:sp>
    </p:spTree>
    <p:extLst>
      <p:ext uri="{BB962C8B-B14F-4D97-AF65-F5344CB8AC3E}">
        <p14:creationId xmlns:p14="http://schemas.microsoft.com/office/powerpoint/2010/main" val="34366724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EEB4739B-E145-44B8-8DEB-E5CF390E747F}" type="datetimeFigureOut">
              <a:rPr lang="es-CO" smtClean="0"/>
              <a:t>4/11/2020</a:t>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fld id="{1B66DDEC-49B0-47D3-A559-994B9C7C1EF2}" type="slidenum">
              <a:rPr lang="es-CO" smtClean="0"/>
              <a:t>‹Nº›</a:t>
            </a:fld>
            <a:endParaRPr lang="es-CO"/>
          </a:p>
        </p:txBody>
      </p:sp>
    </p:spTree>
    <p:extLst>
      <p:ext uri="{BB962C8B-B14F-4D97-AF65-F5344CB8AC3E}">
        <p14:creationId xmlns:p14="http://schemas.microsoft.com/office/powerpoint/2010/main" val="20274305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EEB4739B-E145-44B8-8DEB-E5CF390E747F}" type="datetimeFigureOut">
              <a:rPr lang="es-CO" smtClean="0"/>
              <a:t>4/11/2020</a:t>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fld id="{1B66DDEC-49B0-47D3-A559-994B9C7C1EF2}" type="slidenum">
              <a:rPr lang="es-CO" smtClean="0"/>
              <a:t>‹Nº›</a:t>
            </a:fld>
            <a:endParaRPr lang="es-CO"/>
          </a:p>
        </p:txBody>
      </p:sp>
    </p:spTree>
    <p:extLst>
      <p:ext uri="{BB962C8B-B14F-4D97-AF65-F5344CB8AC3E}">
        <p14:creationId xmlns:p14="http://schemas.microsoft.com/office/powerpoint/2010/main" val="30917093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EEB4739B-E145-44B8-8DEB-E5CF390E747F}" type="datetimeFigureOut">
              <a:rPr lang="es-CO" smtClean="0"/>
              <a:t>4/11/2020</a:t>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fld id="{1B66DDEC-49B0-47D3-A559-994B9C7C1EF2}" type="slidenum">
              <a:rPr lang="es-CO" smtClean="0"/>
              <a:t>‹Nº›</a:t>
            </a:fld>
            <a:endParaRPr lang="es-CO"/>
          </a:p>
        </p:txBody>
      </p:sp>
    </p:spTree>
    <p:extLst>
      <p:ext uri="{BB962C8B-B14F-4D97-AF65-F5344CB8AC3E}">
        <p14:creationId xmlns:p14="http://schemas.microsoft.com/office/powerpoint/2010/main" val="27304543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EEB4739B-E145-44B8-8DEB-E5CF390E747F}" type="datetimeFigureOut">
              <a:rPr lang="es-CO" smtClean="0"/>
              <a:t>4/11/2020</a:t>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fld id="{1B66DDEC-49B0-47D3-A559-994B9C7C1EF2}" type="slidenum">
              <a:rPr lang="es-CO" smtClean="0"/>
              <a:t>‹Nº›</a:t>
            </a:fld>
            <a:endParaRPr lang="es-CO"/>
          </a:p>
        </p:txBody>
      </p:sp>
    </p:spTree>
    <p:extLst>
      <p:ext uri="{BB962C8B-B14F-4D97-AF65-F5344CB8AC3E}">
        <p14:creationId xmlns:p14="http://schemas.microsoft.com/office/powerpoint/2010/main" val="36689180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EEB4739B-E145-44B8-8DEB-E5CF390E747F}" type="datetimeFigureOut">
              <a:rPr lang="es-CO" smtClean="0"/>
              <a:t>4/11/2020</a:t>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fld id="{1B66DDEC-49B0-47D3-A559-994B9C7C1EF2}" type="slidenum">
              <a:rPr lang="es-CO" smtClean="0"/>
              <a:t>‹Nº›</a:t>
            </a:fld>
            <a:endParaRPr lang="es-CO"/>
          </a:p>
        </p:txBody>
      </p:sp>
    </p:spTree>
    <p:extLst>
      <p:ext uri="{BB962C8B-B14F-4D97-AF65-F5344CB8AC3E}">
        <p14:creationId xmlns:p14="http://schemas.microsoft.com/office/powerpoint/2010/main" val="9624749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EEB4739B-E145-44B8-8DEB-E5CF390E747F}" type="datetimeFigureOut">
              <a:rPr lang="es-CO" smtClean="0"/>
              <a:t>4/11/2020</a:t>
            </a:fld>
            <a:endParaRPr lang="es-CO"/>
          </a:p>
        </p:txBody>
      </p:sp>
      <p:sp>
        <p:nvSpPr>
          <p:cNvPr id="6" name="Footer Placeholder 5"/>
          <p:cNvSpPr>
            <a:spLocks noGrp="1"/>
          </p:cNvSpPr>
          <p:nvPr>
            <p:ph type="ftr" sz="quarter" idx="11"/>
          </p:nvPr>
        </p:nvSpPr>
        <p:spPr/>
        <p:txBody>
          <a:bodyPr/>
          <a:lstStyle/>
          <a:p>
            <a:endParaRPr lang="es-CO"/>
          </a:p>
        </p:txBody>
      </p:sp>
      <p:sp>
        <p:nvSpPr>
          <p:cNvPr id="7" name="Slide Number Placeholder 6"/>
          <p:cNvSpPr>
            <a:spLocks noGrp="1"/>
          </p:cNvSpPr>
          <p:nvPr>
            <p:ph type="sldNum" sz="quarter" idx="12"/>
          </p:nvPr>
        </p:nvSpPr>
        <p:spPr/>
        <p:txBody>
          <a:bodyPr/>
          <a:lstStyle/>
          <a:p>
            <a:fld id="{1B66DDEC-49B0-47D3-A559-994B9C7C1EF2}" type="slidenum">
              <a:rPr lang="es-CO" smtClean="0"/>
              <a:t>‹Nº›</a:t>
            </a:fld>
            <a:endParaRPr lang="es-CO"/>
          </a:p>
        </p:txBody>
      </p:sp>
    </p:spTree>
    <p:extLst>
      <p:ext uri="{BB962C8B-B14F-4D97-AF65-F5344CB8AC3E}">
        <p14:creationId xmlns:p14="http://schemas.microsoft.com/office/powerpoint/2010/main" val="3943820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EEB4739B-E145-44B8-8DEB-E5CF390E747F}" type="datetimeFigureOut">
              <a:rPr lang="es-CO" smtClean="0"/>
              <a:t>4/11/2020</a:t>
            </a:fld>
            <a:endParaRPr lang="es-CO"/>
          </a:p>
        </p:txBody>
      </p:sp>
      <p:sp>
        <p:nvSpPr>
          <p:cNvPr id="8" name="Footer Placeholder 7"/>
          <p:cNvSpPr>
            <a:spLocks noGrp="1"/>
          </p:cNvSpPr>
          <p:nvPr>
            <p:ph type="ftr" sz="quarter" idx="11"/>
          </p:nvPr>
        </p:nvSpPr>
        <p:spPr/>
        <p:txBody>
          <a:bodyPr/>
          <a:lstStyle/>
          <a:p>
            <a:endParaRPr lang="es-CO"/>
          </a:p>
        </p:txBody>
      </p:sp>
      <p:sp>
        <p:nvSpPr>
          <p:cNvPr id="9" name="Slide Number Placeholder 8"/>
          <p:cNvSpPr>
            <a:spLocks noGrp="1"/>
          </p:cNvSpPr>
          <p:nvPr>
            <p:ph type="sldNum" sz="quarter" idx="12"/>
          </p:nvPr>
        </p:nvSpPr>
        <p:spPr/>
        <p:txBody>
          <a:bodyPr/>
          <a:lstStyle/>
          <a:p>
            <a:fld id="{1B66DDEC-49B0-47D3-A559-994B9C7C1EF2}" type="slidenum">
              <a:rPr lang="es-CO" smtClean="0"/>
              <a:t>‹Nº›</a:t>
            </a:fld>
            <a:endParaRPr lang="es-CO"/>
          </a:p>
        </p:txBody>
      </p:sp>
    </p:spTree>
    <p:extLst>
      <p:ext uri="{BB962C8B-B14F-4D97-AF65-F5344CB8AC3E}">
        <p14:creationId xmlns:p14="http://schemas.microsoft.com/office/powerpoint/2010/main" val="36767347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EEB4739B-E145-44B8-8DEB-E5CF390E747F}" type="datetimeFigureOut">
              <a:rPr lang="es-CO" smtClean="0"/>
              <a:t>4/11/2020</a:t>
            </a:fld>
            <a:endParaRPr lang="es-CO"/>
          </a:p>
        </p:txBody>
      </p:sp>
      <p:sp>
        <p:nvSpPr>
          <p:cNvPr id="4" name="Footer Placeholder 3"/>
          <p:cNvSpPr>
            <a:spLocks noGrp="1"/>
          </p:cNvSpPr>
          <p:nvPr>
            <p:ph type="ftr" sz="quarter" idx="11"/>
          </p:nvPr>
        </p:nvSpPr>
        <p:spPr/>
        <p:txBody>
          <a:bodyPr/>
          <a:lstStyle/>
          <a:p>
            <a:endParaRPr lang="es-CO"/>
          </a:p>
        </p:txBody>
      </p:sp>
      <p:sp>
        <p:nvSpPr>
          <p:cNvPr id="5" name="Slide Number Placeholder 4"/>
          <p:cNvSpPr>
            <a:spLocks noGrp="1"/>
          </p:cNvSpPr>
          <p:nvPr>
            <p:ph type="sldNum" sz="quarter" idx="12"/>
          </p:nvPr>
        </p:nvSpPr>
        <p:spPr/>
        <p:txBody>
          <a:bodyPr/>
          <a:lstStyle/>
          <a:p>
            <a:fld id="{1B66DDEC-49B0-47D3-A559-994B9C7C1EF2}" type="slidenum">
              <a:rPr lang="es-CO" smtClean="0"/>
              <a:t>‹Nº›</a:t>
            </a:fld>
            <a:endParaRPr lang="es-CO"/>
          </a:p>
        </p:txBody>
      </p:sp>
    </p:spTree>
    <p:extLst>
      <p:ext uri="{BB962C8B-B14F-4D97-AF65-F5344CB8AC3E}">
        <p14:creationId xmlns:p14="http://schemas.microsoft.com/office/powerpoint/2010/main" val="17770442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EB4739B-E145-44B8-8DEB-E5CF390E747F}" type="datetimeFigureOut">
              <a:rPr lang="es-CO" smtClean="0"/>
              <a:t>4/11/2020</a:t>
            </a:fld>
            <a:endParaRPr lang="es-CO"/>
          </a:p>
        </p:txBody>
      </p:sp>
      <p:sp>
        <p:nvSpPr>
          <p:cNvPr id="3" name="Footer Placeholder 2"/>
          <p:cNvSpPr>
            <a:spLocks noGrp="1"/>
          </p:cNvSpPr>
          <p:nvPr>
            <p:ph type="ftr" sz="quarter" idx="11"/>
          </p:nvPr>
        </p:nvSpPr>
        <p:spPr/>
        <p:txBody>
          <a:bodyPr/>
          <a:lstStyle/>
          <a:p>
            <a:endParaRPr lang="es-CO"/>
          </a:p>
        </p:txBody>
      </p:sp>
      <p:sp>
        <p:nvSpPr>
          <p:cNvPr id="4" name="Slide Number Placeholder 3"/>
          <p:cNvSpPr>
            <a:spLocks noGrp="1"/>
          </p:cNvSpPr>
          <p:nvPr>
            <p:ph type="sldNum" sz="quarter" idx="12"/>
          </p:nvPr>
        </p:nvSpPr>
        <p:spPr/>
        <p:txBody>
          <a:bodyPr/>
          <a:lstStyle/>
          <a:p>
            <a:fld id="{1B66DDEC-49B0-47D3-A559-994B9C7C1EF2}" type="slidenum">
              <a:rPr lang="es-CO" smtClean="0"/>
              <a:t>‹Nº›</a:t>
            </a:fld>
            <a:endParaRPr lang="es-CO"/>
          </a:p>
        </p:txBody>
      </p:sp>
    </p:spTree>
    <p:extLst>
      <p:ext uri="{BB962C8B-B14F-4D97-AF65-F5344CB8AC3E}">
        <p14:creationId xmlns:p14="http://schemas.microsoft.com/office/powerpoint/2010/main" val="23838551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EEB4739B-E145-44B8-8DEB-E5CF390E747F}" type="datetimeFigureOut">
              <a:rPr lang="es-CO" smtClean="0"/>
              <a:t>4/11/2020</a:t>
            </a:fld>
            <a:endParaRPr lang="es-CO"/>
          </a:p>
        </p:txBody>
      </p:sp>
      <p:sp>
        <p:nvSpPr>
          <p:cNvPr id="6" name="Footer Placeholder 5"/>
          <p:cNvSpPr>
            <a:spLocks noGrp="1"/>
          </p:cNvSpPr>
          <p:nvPr>
            <p:ph type="ftr" sz="quarter" idx="11"/>
          </p:nvPr>
        </p:nvSpPr>
        <p:spPr/>
        <p:txBody>
          <a:bodyPr/>
          <a:lstStyle/>
          <a:p>
            <a:endParaRPr lang="es-CO"/>
          </a:p>
        </p:txBody>
      </p:sp>
      <p:sp>
        <p:nvSpPr>
          <p:cNvPr id="7" name="Slide Number Placeholder 6"/>
          <p:cNvSpPr>
            <a:spLocks noGrp="1"/>
          </p:cNvSpPr>
          <p:nvPr>
            <p:ph type="sldNum" sz="quarter" idx="12"/>
          </p:nvPr>
        </p:nvSpPr>
        <p:spPr/>
        <p:txBody>
          <a:bodyPr/>
          <a:lstStyle/>
          <a:p>
            <a:fld id="{1B66DDEC-49B0-47D3-A559-994B9C7C1EF2}" type="slidenum">
              <a:rPr lang="es-CO" smtClean="0"/>
              <a:t>‹Nº›</a:t>
            </a:fld>
            <a:endParaRPr lang="es-CO"/>
          </a:p>
        </p:txBody>
      </p:sp>
    </p:spTree>
    <p:extLst>
      <p:ext uri="{BB962C8B-B14F-4D97-AF65-F5344CB8AC3E}">
        <p14:creationId xmlns:p14="http://schemas.microsoft.com/office/powerpoint/2010/main" val="19929561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EEB4739B-E145-44B8-8DEB-E5CF390E747F}" type="datetimeFigureOut">
              <a:rPr lang="es-CO" smtClean="0"/>
              <a:t>4/11/2020</a:t>
            </a:fld>
            <a:endParaRPr lang="es-CO"/>
          </a:p>
        </p:txBody>
      </p:sp>
      <p:sp>
        <p:nvSpPr>
          <p:cNvPr id="6" name="Footer Placeholder 5"/>
          <p:cNvSpPr>
            <a:spLocks noGrp="1"/>
          </p:cNvSpPr>
          <p:nvPr>
            <p:ph type="ftr" sz="quarter" idx="11"/>
          </p:nvPr>
        </p:nvSpPr>
        <p:spPr/>
        <p:txBody>
          <a:bodyPr/>
          <a:lstStyle/>
          <a:p>
            <a:endParaRPr lang="es-CO"/>
          </a:p>
        </p:txBody>
      </p:sp>
      <p:sp>
        <p:nvSpPr>
          <p:cNvPr id="7" name="Slide Number Placeholder 6"/>
          <p:cNvSpPr>
            <a:spLocks noGrp="1"/>
          </p:cNvSpPr>
          <p:nvPr>
            <p:ph type="sldNum" sz="quarter" idx="12"/>
          </p:nvPr>
        </p:nvSpPr>
        <p:spPr/>
        <p:txBody>
          <a:bodyPr/>
          <a:lstStyle/>
          <a:p>
            <a:fld id="{1B66DDEC-49B0-47D3-A559-994B9C7C1EF2}" type="slidenum">
              <a:rPr lang="es-CO" smtClean="0"/>
              <a:t>‹Nº›</a:t>
            </a:fld>
            <a:endParaRPr lang="es-CO"/>
          </a:p>
        </p:txBody>
      </p:sp>
    </p:spTree>
    <p:extLst>
      <p:ext uri="{BB962C8B-B14F-4D97-AF65-F5344CB8AC3E}">
        <p14:creationId xmlns:p14="http://schemas.microsoft.com/office/powerpoint/2010/main" val="29946616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EB4739B-E145-44B8-8DEB-E5CF390E747F}" type="datetimeFigureOut">
              <a:rPr lang="es-CO" smtClean="0"/>
              <a:t>4/11/2020</a:t>
            </a:fld>
            <a:endParaRPr lang="es-CO"/>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O"/>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B66DDEC-49B0-47D3-A559-994B9C7C1EF2}" type="slidenum">
              <a:rPr lang="es-CO" smtClean="0"/>
              <a:t>‹Nº›</a:t>
            </a:fld>
            <a:endParaRPr lang="es-CO"/>
          </a:p>
        </p:txBody>
      </p:sp>
    </p:spTree>
    <p:extLst>
      <p:ext uri="{BB962C8B-B14F-4D97-AF65-F5344CB8AC3E}">
        <p14:creationId xmlns:p14="http://schemas.microsoft.com/office/powerpoint/2010/main" val="428895864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12.png"/><Relationship Id="rId4" Type="http://schemas.microsoft.com/office/2007/relationships/hdphoto" Target="../media/hdphoto3.wdp"/></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20.sv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9.png"/></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9.png"/></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3.png"/></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7" Type="http://schemas.microsoft.com/office/2007/relationships/hdphoto" Target="../media/hdphoto1.wdp"/><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3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3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3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3.png"/></Relationships>
</file>

<file path=ppt/slides/_rels/slide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21.jpg"/><Relationship Id="rId4" Type="http://schemas.openxmlformats.org/officeDocument/2006/relationships/image" Target="../media/image9.png"/></Relationships>
</file>

<file path=ppt/slides/_rels/slide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3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9.png"/></Relationships>
</file>

<file path=ppt/slides/_rels/slide4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4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3.jp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4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24.jpg"/></Relationships>
</file>

<file path=ppt/slides/_rels/slide4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25.jpg"/></Relationships>
</file>

<file path=ppt/slides/_rels/slide49.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hyperlink" Target="https://www.ted.com/talks/joe_gebbia_how_airbnb_designs_for_trust"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hyperlink" Target="https://www.ted.com/talks/simon_sinek_how_great_leaders_inspire_action" TargetMode="External"/><Relationship Id="rId5" Type="http://schemas.openxmlformats.org/officeDocument/2006/relationships/hyperlink" Target="https://www.ted.com/talks/travis_kalanick_uber_s_plan_to_get_more_people_into_fewer_cars" TargetMode="Externa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9.png"/></Relationships>
</file>

<file path=ppt/slides/_rels/slide50.xml.rels><?xml version="1.0" encoding="UTF-8" standalone="yes"?>
<Relationships xmlns="http://schemas.openxmlformats.org/package/2006/relationships"><Relationship Id="rId8" Type="http://schemas.openxmlformats.org/officeDocument/2006/relationships/hyperlink" Target="http://www.xacarana.com/" TargetMode="External"/><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26.jpg"/><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Imagen 7">
            <a:extLst>
              <a:ext uri="{FF2B5EF4-FFF2-40B4-BE49-F238E27FC236}">
                <a16:creationId xmlns:a16="http://schemas.microsoft.com/office/drawing/2014/main" id="{AA8F6796-6605-431D-80EB-EC551D93EA24}"/>
              </a:ext>
            </a:extLst>
          </p:cNvPr>
          <p:cNvPicPr>
            <a:picLocks noChangeAspect="1"/>
          </p:cNvPicPr>
          <p:nvPr/>
        </p:nvPicPr>
        <p:blipFill>
          <a:blip r:embed="rId3"/>
          <a:stretch>
            <a:fillRect/>
          </a:stretch>
        </p:blipFill>
        <p:spPr>
          <a:xfrm rot="5400000">
            <a:off x="2608371" y="-2650214"/>
            <a:ext cx="6934164" cy="12233094"/>
          </a:xfrm>
          <a:prstGeom prst="rect">
            <a:avLst/>
          </a:prstGeom>
        </p:spPr>
      </p:pic>
      <p:pic>
        <p:nvPicPr>
          <p:cNvPr id="6" name="Imagen 5">
            <a:extLst>
              <a:ext uri="{FF2B5EF4-FFF2-40B4-BE49-F238E27FC236}">
                <a16:creationId xmlns:a16="http://schemas.microsoft.com/office/drawing/2014/main" id="{AE79BBA0-1826-4073-A454-0B7ED66E02D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41534" y="0"/>
            <a:ext cx="2854411" cy="2546135"/>
          </a:xfrm>
          <a:prstGeom prst="rect">
            <a:avLst/>
          </a:prstGeom>
        </p:spPr>
      </p:pic>
      <p:sp>
        <p:nvSpPr>
          <p:cNvPr id="2" name="Título 1">
            <a:extLst>
              <a:ext uri="{FF2B5EF4-FFF2-40B4-BE49-F238E27FC236}">
                <a16:creationId xmlns:a16="http://schemas.microsoft.com/office/drawing/2014/main" id="{A3972DA9-BF2D-48E9-BBD7-4D1E3AB587B1}"/>
              </a:ext>
            </a:extLst>
          </p:cNvPr>
          <p:cNvSpPr>
            <a:spLocks noGrp="1"/>
          </p:cNvSpPr>
          <p:nvPr>
            <p:ph type="ctrTitle"/>
          </p:nvPr>
        </p:nvSpPr>
        <p:spPr>
          <a:xfrm>
            <a:off x="942109" y="2393491"/>
            <a:ext cx="5153891" cy="3315932"/>
          </a:xfrm>
        </p:spPr>
        <p:txBody>
          <a:bodyPr>
            <a:normAutofit/>
          </a:bodyPr>
          <a:lstStyle/>
          <a:p>
            <a:pPr algn="r"/>
            <a:r>
              <a:rPr lang="es-ES" sz="7200" b="1" dirty="0">
                <a:solidFill>
                  <a:schemeClr val="bg1"/>
                </a:solidFill>
                <a:latin typeface="VAG Rounded Std Light" panose="020F0502020204020204"/>
              </a:rPr>
              <a:t>Propuesta</a:t>
            </a:r>
            <a:br>
              <a:rPr lang="es-ES" sz="7200" b="1" dirty="0">
                <a:solidFill>
                  <a:schemeClr val="bg1"/>
                </a:solidFill>
                <a:latin typeface="VAG Rounded Std Light" panose="020F0502020204020204"/>
              </a:rPr>
            </a:br>
            <a:r>
              <a:rPr lang="es-ES" sz="7200" b="1" dirty="0">
                <a:solidFill>
                  <a:schemeClr val="bg1"/>
                </a:solidFill>
                <a:latin typeface="VAG Rounded Std Light" panose="020F0502020204020204"/>
              </a:rPr>
              <a:t>de valor</a:t>
            </a:r>
            <a:br>
              <a:rPr lang="es-CO" dirty="0">
                <a:solidFill>
                  <a:schemeClr val="bg1"/>
                </a:solidFill>
              </a:rPr>
            </a:br>
            <a:endParaRPr lang="es-CO" b="1" dirty="0">
              <a:solidFill>
                <a:srgbClr val="003903"/>
              </a:solidFill>
              <a:latin typeface="VAG Rounded Std Light" panose="020F0502020204020204" pitchFamily="34" charset="0"/>
            </a:endParaRPr>
          </a:p>
        </p:txBody>
      </p:sp>
      <p:pic>
        <p:nvPicPr>
          <p:cNvPr id="9" name="Imagen 8">
            <a:extLst>
              <a:ext uri="{FF2B5EF4-FFF2-40B4-BE49-F238E27FC236}">
                <a16:creationId xmlns:a16="http://schemas.microsoft.com/office/drawing/2014/main" id="{8DE66D46-E59D-4436-8DB0-69E35AF1BF2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01519" y="264812"/>
            <a:ext cx="5483186" cy="5444611"/>
          </a:xfrm>
          <a:prstGeom prst="rect">
            <a:avLst/>
          </a:prstGeom>
        </p:spPr>
      </p:pic>
      <p:pic>
        <p:nvPicPr>
          <p:cNvPr id="11" name="Imagen 10">
            <a:extLst>
              <a:ext uri="{FF2B5EF4-FFF2-40B4-BE49-F238E27FC236}">
                <a16:creationId xmlns:a16="http://schemas.microsoft.com/office/drawing/2014/main" id="{5CD1DDF6-CA89-4F72-8934-6EBC7C22E68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164736" y="5583381"/>
            <a:ext cx="2189086" cy="1009807"/>
          </a:xfrm>
          <a:prstGeom prst="rect">
            <a:avLst/>
          </a:prstGeom>
        </p:spPr>
      </p:pic>
      <p:pic>
        <p:nvPicPr>
          <p:cNvPr id="4" name="Imagen 3">
            <a:extLst>
              <a:ext uri="{FF2B5EF4-FFF2-40B4-BE49-F238E27FC236}">
                <a16:creationId xmlns:a16="http://schemas.microsoft.com/office/drawing/2014/main" id="{015920B7-2F1D-41EC-BD64-F5A4FCFFA9D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42972" y="407560"/>
            <a:ext cx="1704975" cy="1285875"/>
          </a:xfrm>
          <a:prstGeom prst="rect">
            <a:avLst/>
          </a:prstGeom>
        </p:spPr>
      </p:pic>
    </p:spTree>
    <p:extLst>
      <p:ext uri="{BB962C8B-B14F-4D97-AF65-F5344CB8AC3E}">
        <p14:creationId xmlns:p14="http://schemas.microsoft.com/office/powerpoint/2010/main" val="40560038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Imagen 17">
            <a:extLst>
              <a:ext uri="{FF2B5EF4-FFF2-40B4-BE49-F238E27FC236}">
                <a16:creationId xmlns:a16="http://schemas.microsoft.com/office/drawing/2014/main" id="{4EE969D1-8DF1-4E56-A29D-B231A9A782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552912"/>
            <a:ext cx="12191999" cy="1343191"/>
          </a:xfrm>
          <a:prstGeom prst="rect">
            <a:avLst/>
          </a:prstGeom>
        </p:spPr>
      </p:pic>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pic>
        <p:nvPicPr>
          <p:cNvPr id="7" name="Imagen 6">
            <a:extLst>
              <a:ext uri="{FF2B5EF4-FFF2-40B4-BE49-F238E27FC236}">
                <a16:creationId xmlns:a16="http://schemas.microsoft.com/office/drawing/2014/main" id="{0A6261AC-B513-41A7-B604-701F3609062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1980" y="4367399"/>
            <a:ext cx="2434092" cy="2178200"/>
          </a:xfrm>
          <a:prstGeom prst="rect">
            <a:avLst/>
          </a:prstGeom>
        </p:spPr>
      </p:pic>
      <p:sp>
        <p:nvSpPr>
          <p:cNvPr id="2" name="Rectángulo 1">
            <a:extLst>
              <a:ext uri="{FF2B5EF4-FFF2-40B4-BE49-F238E27FC236}">
                <a16:creationId xmlns:a16="http://schemas.microsoft.com/office/drawing/2014/main" id="{D6E21FE4-8329-4B6E-8D65-EE2297A2A233}"/>
              </a:ext>
            </a:extLst>
          </p:cNvPr>
          <p:cNvSpPr/>
          <p:nvPr/>
        </p:nvSpPr>
        <p:spPr>
          <a:xfrm>
            <a:off x="3070852" y="2213592"/>
            <a:ext cx="6077221" cy="954107"/>
          </a:xfrm>
          <a:prstGeom prst="rect">
            <a:avLst/>
          </a:prstGeom>
        </p:spPr>
        <p:txBody>
          <a:bodyPr wrap="square">
            <a:spAutoFit/>
          </a:bodyPr>
          <a:lstStyle/>
          <a:p>
            <a:r>
              <a:rPr lang="es-MX" sz="2800" dirty="0">
                <a:solidFill>
                  <a:schemeClr val="accent2">
                    <a:lumMod val="75000"/>
                  </a:schemeClr>
                </a:solidFill>
              </a:rPr>
              <a:t>Conocer a tus clientes y saber cuales son sus preferencias</a:t>
            </a:r>
          </a:p>
        </p:txBody>
      </p:sp>
      <p:sp>
        <p:nvSpPr>
          <p:cNvPr id="3" name="Título 1">
            <a:extLst>
              <a:ext uri="{FF2B5EF4-FFF2-40B4-BE49-F238E27FC236}">
                <a16:creationId xmlns:a16="http://schemas.microsoft.com/office/drawing/2014/main" id="{644B5CE3-0CD2-48B4-B8D0-0F34F3B0A7E2}"/>
              </a:ext>
            </a:extLst>
          </p:cNvPr>
          <p:cNvSpPr txBox="1">
            <a:spLocks/>
          </p:cNvSpPr>
          <p:nvPr/>
        </p:nvSpPr>
        <p:spPr>
          <a:xfrm>
            <a:off x="990947" y="663655"/>
            <a:ext cx="10237033" cy="872962"/>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pPr>
            <a:r>
              <a:rPr lang="es-CO" b="1" dirty="0">
                <a:solidFill>
                  <a:srgbClr val="00823D"/>
                </a:solidFill>
                <a:latin typeface="VAG Rounded Std Light" panose="020F0502020204020204" pitchFamily="34" charset="0"/>
              </a:rPr>
              <a:t>Atención</a:t>
            </a:r>
          </a:p>
        </p:txBody>
      </p:sp>
    </p:spTree>
    <p:extLst>
      <p:ext uri="{BB962C8B-B14F-4D97-AF65-F5344CB8AC3E}">
        <p14:creationId xmlns:p14="http://schemas.microsoft.com/office/powerpoint/2010/main" val="36489607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CB73E8E1-D57F-42A7-9EFB-2E17AA5852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552912"/>
            <a:ext cx="12191999" cy="1343191"/>
          </a:xfrm>
          <a:prstGeom prst="rect">
            <a:avLst/>
          </a:prstGeom>
        </p:spPr>
      </p:pic>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pic>
        <p:nvPicPr>
          <p:cNvPr id="7" name="Imagen 6">
            <a:extLst>
              <a:ext uri="{FF2B5EF4-FFF2-40B4-BE49-F238E27FC236}">
                <a16:creationId xmlns:a16="http://schemas.microsoft.com/office/drawing/2014/main" id="{0A6261AC-B513-41A7-B604-701F3609062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1980" y="4367399"/>
            <a:ext cx="2434092" cy="2178200"/>
          </a:xfrm>
          <a:prstGeom prst="rect">
            <a:avLst/>
          </a:prstGeom>
        </p:spPr>
      </p:pic>
      <p:sp>
        <p:nvSpPr>
          <p:cNvPr id="2" name="Rectángulo 1">
            <a:extLst>
              <a:ext uri="{FF2B5EF4-FFF2-40B4-BE49-F238E27FC236}">
                <a16:creationId xmlns:a16="http://schemas.microsoft.com/office/drawing/2014/main" id="{333F7D2E-9038-4FEA-96A1-28D7B7CFB4A2}"/>
              </a:ext>
            </a:extLst>
          </p:cNvPr>
          <p:cNvSpPr/>
          <p:nvPr/>
        </p:nvSpPr>
        <p:spPr>
          <a:xfrm>
            <a:off x="1709026" y="720886"/>
            <a:ext cx="9019225" cy="3539430"/>
          </a:xfrm>
          <a:prstGeom prst="rect">
            <a:avLst/>
          </a:prstGeom>
        </p:spPr>
        <p:txBody>
          <a:bodyPr wrap="square">
            <a:spAutoFit/>
          </a:bodyPr>
          <a:lstStyle/>
          <a:p>
            <a:r>
              <a:rPr lang="es-MX" sz="2800" dirty="0"/>
              <a:t>Los estudios demuestran que la última impresión que causas es la que realmente puede establecer y definir cómo ha sido la experiencia de una persona.  </a:t>
            </a:r>
          </a:p>
          <a:p>
            <a:endParaRPr lang="es-MX" sz="2800" dirty="0"/>
          </a:p>
          <a:p>
            <a:r>
              <a:rPr lang="es-MX" sz="2800" dirty="0"/>
              <a:t>Las cosas pueden ir sobre ruedas durante una transacción comercial, pero si la última interacción que mantiene un cliente es negativa, eso puede afectar todas las experiencias positivas acumuladas hasta entonces.</a:t>
            </a:r>
          </a:p>
        </p:txBody>
      </p:sp>
    </p:spTree>
    <p:extLst>
      <p:ext uri="{BB962C8B-B14F-4D97-AF65-F5344CB8AC3E}">
        <p14:creationId xmlns:p14="http://schemas.microsoft.com/office/powerpoint/2010/main" val="35710711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A57A4D34-89CF-4B42-A486-18B0A0235A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552912"/>
            <a:ext cx="12191999" cy="1343191"/>
          </a:xfrm>
          <a:prstGeom prst="rect">
            <a:avLst/>
          </a:prstGeom>
        </p:spPr>
      </p:pic>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pic>
        <p:nvPicPr>
          <p:cNvPr id="7" name="Imagen 6">
            <a:extLst>
              <a:ext uri="{FF2B5EF4-FFF2-40B4-BE49-F238E27FC236}">
                <a16:creationId xmlns:a16="http://schemas.microsoft.com/office/drawing/2014/main" id="{0A6261AC-B513-41A7-B604-701F3609062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1980" y="4367399"/>
            <a:ext cx="2434092" cy="2178200"/>
          </a:xfrm>
          <a:prstGeom prst="rect">
            <a:avLst/>
          </a:prstGeom>
        </p:spPr>
      </p:pic>
      <p:sp>
        <p:nvSpPr>
          <p:cNvPr id="2" name="Rectángulo 1">
            <a:extLst>
              <a:ext uri="{FF2B5EF4-FFF2-40B4-BE49-F238E27FC236}">
                <a16:creationId xmlns:a16="http://schemas.microsoft.com/office/drawing/2014/main" id="{751FC059-F950-4F05-A124-2A8019B94F82}"/>
              </a:ext>
            </a:extLst>
          </p:cNvPr>
          <p:cNvSpPr/>
          <p:nvPr/>
        </p:nvSpPr>
        <p:spPr>
          <a:xfrm>
            <a:off x="3070852" y="2213592"/>
            <a:ext cx="6077221" cy="1384995"/>
          </a:xfrm>
          <a:prstGeom prst="rect">
            <a:avLst/>
          </a:prstGeom>
        </p:spPr>
        <p:txBody>
          <a:bodyPr wrap="square">
            <a:spAutoFit/>
          </a:bodyPr>
          <a:lstStyle/>
          <a:p>
            <a:r>
              <a:rPr lang="es-MX" sz="2800" dirty="0">
                <a:solidFill>
                  <a:schemeClr val="accent2">
                    <a:lumMod val="75000"/>
                  </a:schemeClr>
                </a:solidFill>
              </a:rPr>
              <a:t>Demostrar una verdadera disposición a servir a los demás mientras se satisfacen sus necesidades individuales</a:t>
            </a:r>
          </a:p>
        </p:txBody>
      </p:sp>
      <p:sp>
        <p:nvSpPr>
          <p:cNvPr id="3" name="Título 1">
            <a:extLst>
              <a:ext uri="{FF2B5EF4-FFF2-40B4-BE49-F238E27FC236}">
                <a16:creationId xmlns:a16="http://schemas.microsoft.com/office/drawing/2014/main" id="{8A1A1598-1C23-468A-826D-56E81943B9AC}"/>
              </a:ext>
            </a:extLst>
          </p:cNvPr>
          <p:cNvSpPr txBox="1">
            <a:spLocks/>
          </p:cNvSpPr>
          <p:nvPr/>
        </p:nvSpPr>
        <p:spPr>
          <a:xfrm>
            <a:off x="990947" y="663655"/>
            <a:ext cx="10237033" cy="872962"/>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pPr>
            <a:r>
              <a:rPr lang="es-CO" b="1" dirty="0">
                <a:solidFill>
                  <a:srgbClr val="00823D"/>
                </a:solidFill>
                <a:latin typeface="VAG Rounded Std Light" panose="020F0502020204020204" pitchFamily="34" charset="0"/>
              </a:rPr>
              <a:t>Capacidad de respuesta</a:t>
            </a:r>
          </a:p>
        </p:txBody>
      </p:sp>
    </p:spTree>
    <p:extLst>
      <p:ext uri="{BB962C8B-B14F-4D97-AF65-F5344CB8AC3E}">
        <p14:creationId xmlns:p14="http://schemas.microsoft.com/office/powerpoint/2010/main" val="15516034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Imagen 16">
            <a:extLst>
              <a:ext uri="{FF2B5EF4-FFF2-40B4-BE49-F238E27FC236}">
                <a16:creationId xmlns:a16="http://schemas.microsoft.com/office/drawing/2014/main" id="{F5896410-EFB8-4523-B5DC-2DA338550F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5552912"/>
            <a:ext cx="12191999" cy="1343191"/>
          </a:xfrm>
          <a:prstGeom prst="rect">
            <a:avLst/>
          </a:prstGeom>
        </p:spPr>
      </p:pic>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pic>
        <p:nvPicPr>
          <p:cNvPr id="7" name="Imagen 6">
            <a:extLst>
              <a:ext uri="{FF2B5EF4-FFF2-40B4-BE49-F238E27FC236}">
                <a16:creationId xmlns:a16="http://schemas.microsoft.com/office/drawing/2014/main" id="{0A6261AC-B513-41A7-B604-701F3609062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1980" y="4367399"/>
            <a:ext cx="2434092" cy="2178200"/>
          </a:xfrm>
          <a:prstGeom prst="rect">
            <a:avLst/>
          </a:prstGeom>
        </p:spPr>
      </p:pic>
      <p:sp>
        <p:nvSpPr>
          <p:cNvPr id="2" name="Rectángulo 1">
            <a:extLst>
              <a:ext uri="{FF2B5EF4-FFF2-40B4-BE49-F238E27FC236}">
                <a16:creationId xmlns:a16="http://schemas.microsoft.com/office/drawing/2014/main" id="{A7F67A1A-2CBF-4542-BEF5-821CB80061C0}"/>
              </a:ext>
            </a:extLst>
          </p:cNvPr>
          <p:cNvSpPr/>
          <p:nvPr/>
        </p:nvSpPr>
        <p:spPr>
          <a:xfrm>
            <a:off x="3070852" y="2213592"/>
            <a:ext cx="6077221" cy="954107"/>
          </a:xfrm>
          <a:prstGeom prst="rect">
            <a:avLst/>
          </a:prstGeom>
        </p:spPr>
        <p:txBody>
          <a:bodyPr wrap="square">
            <a:spAutoFit/>
          </a:bodyPr>
          <a:lstStyle/>
          <a:p>
            <a:r>
              <a:rPr lang="es-MX" sz="2800" dirty="0">
                <a:solidFill>
                  <a:schemeClr val="accent2">
                    <a:lumMod val="75000"/>
                  </a:schemeClr>
                </a:solidFill>
              </a:rPr>
              <a:t>Tomar la iniciativa para poner en marcha la visión del servicio</a:t>
            </a:r>
          </a:p>
        </p:txBody>
      </p:sp>
      <p:sp>
        <p:nvSpPr>
          <p:cNvPr id="3" name="Título 1">
            <a:extLst>
              <a:ext uri="{FF2B5EF4-FFF2-40B4-BE49-F238E27FC236}">
                <a16:creationId xmlns:a16="http://schemas.microsoft.com/office/drawing/2014/main" id="{E8CADB66-5855-4243-B4B1-764BA338E15F}"/>
              </a:ext>
            </a:extLst>
          </p:cNvPr>
          <p:cNvSpPr txBox="1">
            <a:spLocks/>
          </p:cNvSpPr>
          <p:nvPr/>
        </p:nvSpPr>
        <p:spPr>
          <a:xfrm>
            <a:off x="990947" y="663655"/>
            <a:ext cx="10237033" cy="872962"/>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pPr>
            <a:r>
              <a:rPr lang="es-CO" b="1" dirty="0">
                <a:solidFill>
                  <a:srgbClr val="00823D"/>
                </a:solidFill>
                <a:latin typeface="VAG Rounded Std Light" panose="020F0502020204020204" pitchFamily="34" charset="0"/>
              </a:rPr>
              <a:t>Empoderamiento</a:t>
            </a:r>
          </a:p>
        </p:txBody>
      </p:sp>
    </p:spTree>
    <p:extLst>
      <p:ext uri="{BB962C8B-B14F-4D97-AF65-F5344CB8AC3E}">
        <p14:creationId xmlns:p14="http://schemas.microsoft.com/office/powerpoint/2010/main" val="7660938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Imagen 16">
            <a:extLst>
              <a:ext uri="{FF2B5EF4-FFF2-40B4-BE49-F238E27FC236}">
                <a16:creationId xmlns:a16="http://schemas.microsoft.com/office/drawing/2014/main" id="{F5896410-EFB8-4523-B5DC-2DA338550F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5552912"/>
            <a:ext cx="12191999" cy="1343191"/>
          </a:xfrm>
          <a:prstGeom prst="rect">
            <a:avLst/>
          </a:prstGeom>
        </p:spPr>
      </p:pic>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pic>
        <p:nvPicPr>
          <p:cNvPr id="7" name="Imagen 6">
            <a:extLst>
              <a:ext uri="{FF2B5EF4-FFF2-40B4-BE49-F238E27FC236}">
                <a16:creationId xmlns:a16="http://schemas.microsoft.com/office/drawing/2014/main" id="{0A6261AC-B513-41A7-B604-701F3609062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1980" y="4367399"/>
            <a:ext cx="2434092" cy="2178200"/>
          </a:xfrm>
          <a:prstGeom prst="rect">
            <a:avLst/>
          </a:prstGeom>
        </p:spPr>
      </p:pic>
      <p:sp>
        <p:nvSpPr>
          <p:cNvPr id="2" name="Rectángulo 1">
            <a:extLst>
              <a:ext uri="{FF2B5EF4-FFF2-40B4-BE49-F238E27FC236}">
                <a16:creationId xmlns:a16="http://schemas.microsoft.com/office/drawing/2014/main" id="{67C7E3BB-B51E-480B-B704-482A4B3FA620}"/>
              </a:ext>
            </a:extLst>
          </p:cNvPr>
          <p:cNvSpPr/>
          <p:nvPr/>
        </p:nvSpPr>
        <p:spPr>
          <a:xfrm>
            <a:off x="1586385" y="1958761"/>
            <a:ext cx="9019225" cy="1815882"/>
          </a:xfrm>
          <a:prstGeom prst="rect">
            <a:avLst/>
          </a:prstGeom>
        </p:spPr>
        <p:txBody>
          <a:bodyPr wrap="square">
            <a:spAutoFit/>
          </a:bodyPr>
          <a:lstStyle/>
          <a:p>
            <a:r>
              <a:rPr lang="es-MX" sz="2800" dirty="0"/>
              <a:t>Servir significa retomar los fundamentos: la cultura, esencia del negocio, razón de ser de la organización. Principios y valores. Sobre todo comprender que la razón principal de las empresas es servir.</a:t>
            </a:r>
          </a:p>
        </p:txBody>
      </p:sp>
    </p:spTree>
    <p:extLst>
      <p:ext uri="{BB962C8B-B14F-4D97-AF65-F5344CB8AC3E}">
        <p14:creationId xmlns:p14="http://schemas.microsoft.com/office/powerpoint/2010/main" val="8115616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Imagen 16">
            <a:extLst>
              <a:ext uri="{FF2B5EF4-FFF2-40B4-BE49-F238E27FC236}">
                <a16:creationId xmlns:a16="http://schemas.microsoft.com/office/drawing/2014/main" id="{F5896410-EFB8-4523-B5DC-2DA338550F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5552912"/>
            <a:ext cx="12191999" cy="1343191"/>
          </a:xfrm>
          <a:prstGeom prst="rect">
            <a:avLst/>
          </a:prstGeom>
        </p:spPr>
      </p:pic>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pic>
        <p:nvPicPr>
          <p:cNvPr id="7" name="Imagen 6">
            <a:extLst>
              <a:ext uri="{FF2B5EF4-FFF2-40B4-BE49-F238E27FC236}">
                <a16:creationId xmlns:a16="http://schemas.microsoft.com/office/drawing/2014/main" id="{0A6261AC-B513-41A7-B604-701F3609062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1980" y="4367399"/>
            <a:ext cx="2434092" cy="2178200"/>
          </a:xfrm>
          <a:prstGeom prst="rect">
            <a:avLst/>
          </a:prstGeom>
        </p:spPr>
      </p:pic>
      <p:sp>
        <p:nvSpPr>
          <p:cNvPr id="3" name="Rectángulo 2">
            <a:extLst>
              <a:ext uri="{FF2B5EF4-FFF2-40B4-BE49-F238E27FC236}">
                <a16:creationId xmlns:a16="http://schemas.microsoft.com/office/drawing/2014/main" id="{F21F85EA-A074-420A-9A99-7B79EA58A8F5}"/>
              </a:ext>
            </a:extLst>
          </p:cNvPr>
          <p:cNvSpPr/>
          <p:nvPr/>
        </p:nvSpPr>
        <p:spPr>
          <a:xfrm>
            <a:off x="1586385" y="1958761"/>
            <a:ext cx="9019225" cy="1815882"/>
          </a:xfrm>
          <a:prstGeom prst="rect">
            <a:avLst/>
          </a:prstGeom>
        </p:spPr>
        <p:txBody>
          <a:bodyPr wrap="square">
            <a:spAutoFit/>
          </a:bodyPr>
          <a:lstStyle/>
          <a:p>
            <a:r>
              <a:rPr lang="es-MX" sz="2800" dirty="0"/>
              <a:t>Es imperativo mantener encendida la llama de los equipos, motivarlos. Recordarles cada instante que son la prioridad, pues son quienes se encargan de ejecutar la propuesta de valor y llevársela a los clientes.</a:t>
            </a:r>
          </a:p>
        </p:txBody>
      </p:sp>
      <p:sp>
        <p:nvSpPr>
          <p:cNvPr id="4" name="Título 1">
            <a:extLst>
              <a:ext uri="{FF2B5EF4-FFF2-40B4-BE49-F238E27FC236}">
                <a16:creationId xmlns:a16="http://schemas.microsoft.com/office/drawing/2014/main" id="{DD737CED-1F81-4025-8A6D-C38EE0D24715}"/>
              </a:ext>
            </a:extLst>
          </p:cNvPr>
          <p:cNvSpPr txBox="1">
            <a:spLocks/>
          </p:cNvSpPr>
          <p:nvPr/>
        </p:nvSpPr>
        <p:spPr>
          <a:xfrm>
            <a:off x="1586385" y="663655"/>
            <a:ext cx="9641595" cy="872962"/>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s-CO" b="1" dirty="0">
                <a:solidFill>
                  <a:srgbClr val="00823D"/>
                </a:solidFill>
                <a:latin typeface="VAG Rounded Std Light" panose="020F0502020204020204" pitchFamily="34" charset="0"/>
              </a:rPr>
              <a:t>Empleados</a:t>
            </a:r>
          </a:p>
        </p:txBody>
      </p:sp>
    </p:spTree>
    <p:extLst>
      <p:ext uri="{BB962C8B-B14F-4D97-AF65-F5344CB8AC3E}">
        <p14:creationId xmlns:p14="http://schemas.microsoft.com/office/powerpoint/2010/main" val="19308894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Imagen 16">
            <a:extLst>
              <a:ext uri="{FF2B5EF4-FFF2-40B4-BE49-F238E27FC236}">
                <a16:creationId xmlns:a16="http://schemas.microsoft.com/office/drawing/2014/main" id="{F5896410-EFB8-4523-B5DC-2DA338550F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5552912"/>
            <a:ext cx="12191999" cy="1343191"/>
          </a:xfrm>
          <a:prstGeom prst="rect">
            <a:avLst/>
          </a:prstGeom>
        </p:spPr>
      </p:pic>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sp>
        <p:nvSpPr>
          <p:cNvPr id="3" name="Rectángulo 2">
            <a:extLst>
              <a:ext uri="{FF2B5EF4-FFF2-40B4-BE49-F238E27FC236}">
                <a16:creationId xmlns:a16="http://schemas.microsoft.com/office/drawing/2014/main" id="{48B44943-028D-4C81-89E5-F006B94A27CD}"/>
              </a:ext>
            </a:extLst>
          </p:cNvPr>
          <p:cNvSpPr/>
          <p:nvPr/>
        </p:nvSpPr>
        <p:spPr>
          <a:xfrm>
            <a:off x="1586385" y="1958761"/>
            <a:ext cx="9035541" cy="2677656"/>
          </a:xfrm>
          <a:prstGeom prst="rect">
            <a:avLst/>
          </a:prstGeom>
        </p:spPr>
        <p:txBody>
          <a:bodyPr wrap="square">
            <a:spAutoFit/>
          </a:bodyPr>
          <a:lstStyle/>
          <a:p>
            <a:r>
              <a:rPr lang="es-MX" sz="2800" dirty="0"/>
              <a:t>La empresa debe ser la mano amiga –un soporte- en momentos de dificultad. Incluso si la ayuda que se le puede brindar se sale de los ámbitos del negocio, si esta al alcance se debe hacer. Todo lo que se haga en pro del cliente, se retribuirá, pues el cliente valora que se le brinden experiencias memorables.</a:t>
            </a:r>
          </a:p>
        </p:txBody>
      </p:sp>
      <p:sp>
        <p:nvSpPr>
          <p:cNvPr id="4" name="Título 1">
            <a:extLst>
              <a:ext uri="{FF2B5EF4-FFF2-40B4-BE49-F238E27FC236}">
                <a16:creationId xmlns:a16="http://schemas.microsoft.com/office/drawing/2014/main" id="{B8BA5A88-DDD3-4685-99F4-C17F97A97111}"/>
              </a:ext>
            </a:extLst>
          </p:cNvPr>
          <p:cNvSpPr txBox="1">
            <a:spLocks/>
          </p:cNvSpPr>
          <p:nvPr/>
        </p:nvSpPr>
        <p:spPr>
          <a:xfrm>
            <a:off x="1586385" y="663655"/>
            <a:ext cx="9641595" cy="872962"/>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s-CO" b="1" dirty="0">
                <a:solidFill>
                  <a:srgbClr val="00823D"/>
                </a:solidFill>
                <a:latin typeface="VAG Rounded Std Light" panose="020F0502020204020204" pitchFamily="34" charset="0"/>
              </a:rPr>
              <a:t>Clientes</a:t>
            </a:r>
          </a:p>
        </p:txBody>
      </p:sp>
    </p:spTree>
    <p:extLst>
      <p:ext uri="{BB962C8B-B14F-4D97-AF65-F5344CB8AC3E}">
        <p14:creationId xmlns:p14="http://schemas.microsoft.com/office/powerpoint/2010/main" val="11803195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Imagen 16">
            <a:extLst>
              <a:ext uri="{FF2B5EF4-FFF2-40B4-BE49-F238E27FC236}">
                <a16:creationId xmlns:a16="http://schemas.microsoft.com/office/drawing/2014/main" id="{F5896410-EFB8-4523-B5DC-2DA338550F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5552912"/>
            <a:ext cx="12191999" cy="1343191"/>
          </a:xfrm>
          <a:prstGeom prst="rect">
            <a:avLst/>
          </a:prstGeom>
        </p:spPr>
      </p:pic>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sp>
        <p:nvSpPr>
          <p:cNvPr id="3" name="Rectángulo 2">
            <a:extLst>
              <a:ext uri="{FF2B5EF4-FFF2-40B4-BE49-F238E27FC236}">
                <a16:creationId xmlns:a16="http://schemas.microsoft.com/office/drawing/2014/main" id="{48B44943-028D-4C81-89E5-F006B94A27CD}"/>
              </a:ext>
            </a:extLst>
          </p:cNvPr>
          <p:cNvSpPr/>
          <p:nvPr/>
        </p:nvSpPr>
        <p:spPr>
          <a:xfrm>
            <a:off x="1586385" y="1958761"/>
            <a:ext cx="9035541" cy="2246769"/>
          </a:xfrm>
          <a:prstGeom prst="rect">
            <a:avLst/>
          </a:prstGeom>
        </p:spPr>
        <p:txBody>
          <a:bodyPr wrap="square">
            <a:spAutoFit/>
          </a:bodyPr>
          <a:lstStyle/>
          <a:p>
            <a:r>
              <a:rPr lang="es-MX" sz="2800" dirty="0">
                <a:solidFill>
                  <a:schemeClr val="accent2">
                    <a:lumMod val="75000"/>
                  </a:schemeClr>
                </a:solidFill>
              </a:rPr>
              <a:t>Como clientes, acudimos a una empresa en busca del producto o servicio que ofrece, porque necesitamos suplir una necesidad. Pero cuando la compañía entiende que detrás de nosotros hay mucho más que un cliente, las opciones de sorprendernos se multiplican.</a:t>
            </a:r>
          </a:p>
        </p:txBody>
      </p:sp>
    </p:spTree>
    <p:extLst>
      <p:ext uri="{BB962C8B-B14F-4D97-AF65-F5344CB8AC3E}">
        <p14:creationId xmlns:p14="http://schemas.microsoft.com/office/powerpoint/2010/main" val="28825553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descr="Imagen que contiene persona, hombre, corbata, parado&#10;&#10;Descripción generada automáticamente">
            <a:extLst>
              <a:ext uri="{FF2B5EF4-FFF2-40B4-BE49-F238E27FC236}">
                <a16:creationId xmlns:a16="http://schemas.microsoft.com/office/drawing/2014/main" id="{5A783D8D-C9CF-44C2-8BEC-8D3F0BF98586}"/>
              </a:ext>
            </a:extLst>
          </p:cNvPr>
          <p:cNvPicPr>
            <a:picLocks noChangeAspect="1"/>
          </p:cNvPicPr>
          <p:nvPr/>
        </p:nvPicPr>
        <p:blipFill>
          <a:blip r:embed="rId3">
            <a:duotone>
              <a:prstClr val="black"/>
              <a:schemeClr val="accent6">
                <a:tint val="45000"/>
                <a:satMod val="400000"/>
              </a:schemeClr>
            </a:duotone>
            <a:extLst>
              <a:ext uri="{BEBA8EAE-BF5A-486C-A8C5-ECC9F3942E4B}">
                <a14:imgProps xmlns:a14="http://schemas.microsoft.com/office/drawing/2010/main">
                  <a14:imgLayer r:embed="rId4">
                    <a14:imgEffect>
                      <a14:artisticFilmGrain/>
                    </a14:imgEffect>
                  </a14:imgLayer>
                </a14:imgProps>
              </a:ext>
              <a:ext uri="{28A0092B-C50C-407E-A947-70E740481C1C}">
                <a14:useLocalDpi xmlns:a14="http://schemas.microsoft.com/office/drawing/2010/main" val="0"/>
              </a:ext>
            </a:extLst>
          </a:blip>
          <a:stretch>
            <a:fillRect/>
          </a:stretch>
        </p:blipFill>
        <p:spPr>
          <a:xfrm>
            <a:off x="5733829" y="1879863"/>
            <a:ext cx="5657850" cy="3886200"/>
          </a:xfrm>
          <a:prstGeom prst="rect">
            <a:avLst/>
          </a:prstGeom>
        </p:spPr>
      </p:pic>
      <p:pic>
        <p:nvPicPr>
          <p:cNvPr id="17" name="Imagen 16">
            <a:extLst>
              <a:ext uri="{FF2B5EF4-FFF2-40B4-BE49-F238E27FC236}">
                <a16:creationId xmlns:a16="http://schemas.microsoft.com/office/drawing/2014/main" id="{F5896410-EFB8-4523-B5DC-2DA338550FFB}"/>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0" y="5438775"/>
            <a:ext cx="12192000" cy="1419225"/>
          </a:xfrm>
          <a:prstGeom prst="rect">
            <a:avLst/>
          </a:prstGeom>
        </p:spPr>
      </p:pic>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sp>
        <p:nvSpPr>
          <p:cNvPr id="3" name="Rectángulo 2">
            <a:extLst>
              <a:ext uri="{FF2B5EF4-FFF2-40B4-BE49-F238E27FC236}">
                <a16:creationId xmlns:a16="http://schemas.microsoft.com/office/drawing/2014/main" id="{48B44943-028D-4C81-89E5-F006B94A27CD}"/>
              </a:ext>
            </a:extLst>
          </p:cNvPr>
          <p:cNvSpPr/>
          <p:nvPr/>
        </p:nvSpPr>
        <p:spPr>
          <a:xfrm>
            <a:off x="800321" y="1678949"/>
            <a:ext cx="7780898" cy="1446550"/>
          </a:xfrm>
          <a:prstGeom prst="rect">
            <a:avLst/>
          </a:prstGeom>
        </p:spPr>
        <p:txBody>
          <a:bodyPr wrap="square">
            <a:spAutoFit/>
          </a:bodyPr>
          <a:lstStyle/>
          <a:p>
            <a:pPr algn="ctr"/>
            <a:r>
              <a:rPr lang="es-MX" sz="4400" dirty="0">
                <a:solidFill>
                  <a:schemeClr val="accent2">
                    <a:lumMod val="75000"/>
                  </a:schemeClr>
                </a:solidFill>
              </a:rPr>
              <a:t>¿El servicio al cliente a mejorado durante la pandemia?</a:t>
            </a:r>
          </a:p>
        </p:txBody>
      </p:sp>
    </p:spTree>
    <p:extLst>
      <p:ext uri="{BB962C8B-B14F-4D97-AF65-F5344CB8AC3E}">
        <p14:creationId xmlns:p14="http://schemas.microsoft.com/office/powerpoint/2010/main" val="35350518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Imagen 16">
            <a:extLst>
              <a:ext uri="{FF2B5EF4-FFF2-40B4-BE49-F238E27FC236}">
                <a16:creationId xmlns:a16="http://schemas.microsoft.com/office/drawing/2014/main" id="{F5896410-EFB8-4523-B5DC-2DA338550FF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0" y="5438775"/>
            <a:ext cx="12192000" cy="1419225"/>
          </a:xfrm>
          <a:prstGeom prst="rect">
            <a:avLst/>
          </a:prstGeom>
        </p:spPr>
      </p:pic>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pic>
        <p:nvPicPr>
          <p:cNvPr id="4" name="Gráfico 3">
            <a:extLst>
              <a:ext uri="{FF2B5EF4-FFF2-40B4-BE49-F238E27FC236}">
                <a16:creationId xmlns:a16="http://schemas.microsoft.com/office/drawing/2014/main" id="{6FA35944-C099-402B-BC44-5B917D68071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098158" y="961621"/>
            <a:ext cx="1360082" cy="1360082"/>
          </a:xfrm>
          <a:prstGeom prst="rect">
            <a:avLst/>
          </a:prstGeom>
        </p:spPr>
      </p:pic>
      <p:pic>
        <p:nvPicPr>
          <p:cNvPr id="6" name="Imagen 5">
            <a:extLst>
              <a:ext uri="{FF2B5EF4-FFF2-40B4-BE49-F238E27FC236}">
                <a16:creationId xmlns:a16="http://schemas.microsoft.com/office/drawing/2014/main" id="{24B7B413-CBC0-4114-8E18-F7510D6B663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332929" y="1891000"/>
            <a:ext cx="2760913" cy="430703"/>
          </a:xfrm>
          <a:prstGeom prst="rect">
            <a:avLst/>
          </a:prstGeom>
        </p:spPr>
      </p:pic>
      <p:sp>
        <p:nvSpPr>
          <p:cNvPr id="16" name="CuadroTexto 15">
            <a:extLst>
              <a:ext uri="{FF2B5EF4-FFF2-40B4-BE49-F238E27FC236}">
                <a16:creationId xmlns:a16="http://schemas.microsoft.com/office/drawing/2014/main" id="{CA0347E7-9007-420C-A790-B96C6FF87EC5}"/>
              </a:ext>
            </a:extLst>
          </p:cNvPr>
          <p:cNvSpPr txBox="1"/>
          <p:nvPr/>
        </p:nvSpPr>
        <p:spPr>
          <a:xfrm>
            <a:off x="893580" y="2891155"/>
            <a:ext cx="4415170" cy="1754326"/>
          </a:xfrm>
          <a:prstGeom prst="rect">
            <a:avLst/>
          </a:prstGeom>
          <a:noFill/>
        </p:spPr>
        <p:txBody>
          <a:bodyPr wrap="square">
            <a:spAutoFit/>
          </a:bodyPr>
          <a:lstStyle/>
          <a:p>
            <a:r>
              <a:rPr lang="es-CO" dirty="0"/>
              <a:t>- Comida orgánica de alta calidad</a:t>
            </a:r>
          </a:p>
          <a:p>
            <a:r>
              <a:rPr lang="es-CO" dirty="0"/>
              <a:t>- Satisfacer y deleitar al cliente</a:t>
            </a:r>
          </a:p>
          <a:p>
            <a:r>
              <a:rPr lang="es-CO" dirty="0"/>
              <a:t>- Promover crecimiento del equipo y felicidad</a:t>
            </a:r>
          </a:p>
          <a:p>
            <a:r>
              <a:rPr lang="es-CO" dirty="0"/>
              <a:t>- Creación de utilidades y prosperidad</a:t>
            </a:r>
          </a:p>
          <a:p>
            <a:r>
              <a:rPr lang="es-CO" dirty="0"/>
              <a:t>- Importancia de la comunidad y el ambiente</a:t>
            </a:r>
          </a:p>
          <a:p>
            <a:r>
              <a:rPr lang="es-CO" dirty="0"/>
              <a:t>- Alianza ganar-ganar con proveedores</a:t>
            </a:r>
          </a:p>
        </p:txBody>
      </p:sp>
      <p:sp>
        <p:nvSpPr>
          <p:cNvPr id="10" name="CuadroTexto 9">
            <a:extLst>
              <a:ext uri="{FF2B5EF4-FFF2-40B4-BE49-F238E27FC236}">
                <a16:creationId xmlns:a16="http://schemas.microsoft.com/office/drawing/2014/main" id="{2DC49D0E-57FE-4DA6-97FF-F04851B14C88}"/>
              </a:ext>
            </a:extLst>
          </p:cNvPr>
          <p:cNvSpPr txBox="1"/>
          <p:nvPr/>
        </p:nvSpPr>
        <p:spPr>
          <a:xfrm>
            <a:off x="893580" y="4807320"/>
            <a:ext cx="4415170" cy="307777"/>
          </a:xfrm>
          <a:prstGeom prst="rect">
            <a:avLst/>
          </a:prstGeom>
          <a:noFill/>
        </p:spPr>
        <p:txBody>
          <a:bodyPr wrap="square">
            <a:spAutoFit/>
          </a:bodyPr>
          <a:lstStyle/>
          <a:p>
            <a:r>
              <a:rPr lang="es-CO" sz="1400" dirty="0">
                <a:solidFill>
                  <a:schemeClr val="accent2">
                    <a:lumMod val="75000"/>
                  </a:schemeClr>
                </a:solidFill>
              </a:rPr>
              <a:t>https://careers.wholefoodsmarket.com/gb/en/uk</a:t>
            </a:r>
          </a:p>
        </p:txBody>
      </p:sp>
      <p:sp>
        <p:nvSpPr>
          <p:cNvPr id="12" name="CuadroTexto 11">
            <a:extLst>
              <a:ext uri="{FF2B5EF4-FFF2-40B4-BE49-F238E27FC236}">
                <a16:creationId xmlns:a16="http://schemas.microsoft.com/office/drawing/2014/main" id="{DE364502-7D36-4A90-818F-5405E8176DC3}"/>
              </a:ext>
            </a:extLst>
          </p:cNvPr>
          <p:cNvSpPr txBox="1"/>
          <p:nvPr/>
        </p:nvSpPr>
        <p:spPr>
          <a:xfrm>
            <a:off x="6883252" y="2891155"/>
            <a:ext cx="3781204" cy="1200329"/>
          </a:xfrm>
          <a:prstGeom prst="rect">
            <a:avLst/>
          </a:prstGeom>
          <a:noFill/>
        </p:spPr>
        <p:txBody>
          <a:bodyPr wrap="square">
            <a:spAutoFit/>
          </a:bodyPr>
          <a:lstStyle/>
          <a:p>
            <a:r>
              <a:rPr lang="es-CO" dirty="0"/>
              <a:t>Empleados que están comprometidos</a:t>
            </a:r>
          </a:p>
          <a:p>
            <a:r>
              <a:rPr lang="es-CO" dirty="0"/>
              <a:t>con su trabajo y se enfocan en servir a sus clientes, a ellos mismos y sus comunidades con amabilidad.</a:t>
            </a:r>
          </a:p>
        </p:txBody>
      </p:sp>
      <p:sp>
        <p:nvSpPr>
          <p:cNvPr id="5" name="CuadroTexto 4">
            <a:extLst>
              <a:ext uri="{FF2B5EF4-FFF2-40B4-BE49-F238E27FC236}">
                <a16:creationId xmlns:a16="http://schemas.microsoft.com/office/drawing/2014/main" id="{DCD3A375-E043-4660-9510-234D1653F663}"/>
              </a:ext>
            </a:extLst>
          </p:cNvPr>
          <p:cNvSpPr txBox="1"/>
          <p:nvPr/>
        </p:nvSpPr>
        <p:spPr>
          <a:xfrm>
            <a:off x="6883252" y="4730889"/>
            <a:ext cx="4415170" cy="307777"/>
          </a:xfrm>
          <a:prstGeom prst="rect">
            <a:avLst/>
          </a:prstGeom>
          <a:noFill/>
        </p:spPr>
        <p:txBody>
          <a:bodyPr wrap="square">
            <a:spAutoFit/>
          </a:bodyPr>
          <a:lstStyle/>
          <a:p>
            <a:r>
              <a:rPr lang="es-CO" sz="1400" dirty="0">
                <a:solidFill>
                  <a:schemeClr val="accent2">
                    <a:lumMod val="75000"/>
                  </a:schemeClr>
                </a:solidFill>
              </a:rPr>
              <a:t>https://careers.southwestair.com/</a:t>
            </a:r>
          </a:p>
        </p:txBody>
      </p:sp>
    </p:spTree>
    <p:extLst>
      <p:ext uri="{BB962C8B-B14F-4D97-AF65-F5344CB8AC3E}">
        <p14:creationId xmlns:p14="http://schemas.microsoft.com/office/powerpoint/2010/main" val="9487296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76826109-CE71-4B5D-A750-2DD760A39C65}"/>
              </a:ext>
            </a:extLst>
          </p:cNvPr>
          <p:cNvPicPr>
            <a:picLocks noChangeAspect="1"/>
          </p:cNvPicPr>
          <p:nvPr/>
        </p:nvPicPr>
        <p:blipFill>
          <a:blip r:embed="rId2"/>
          <a:stretch>
            <a:fillRect/>
          </a:stretch>
        </p:blipFill>
        <p:spPr>
          <a:xfrm>
            <a:off x="-3" y="5433400"/>
            <a:ext cx="12192004" cy="1416050"/>
          </a:xfrm>
          <a:prstGeom prst="rect">
            <a:avLst/>
          </a:prstGeom>
        </p:spPr>
      </p:pic>
      <p:pic>
        <p:nvPicPr>
          <p:cNvPr id="7" name="Imagen 6">
            <a:extLst>
              <a:ext uri="{FF2B5EF4-FFF2-40B4-BE49-F238E27FC236}">
                <a16:creationId xmlns:a16="http://schemas.microsoft.com/office/drawing/2014/main" id="{0A6261AC-B513-41A7-B604-701F360906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980" y="4367399"/>
            <a:ext cx="2434092" cy="2178200"/>
          </a:xfrm>
          <a:prstGeom prst="rect">
            <a:avLst/>
          </a:prstGeom>
        </p:spPr>
      </p:pic>
      <p:sp>
        <p:nvSpPr>
          <p:cNvPr id="9" name="Título 1">
            <a:extLst>
              <a:ext uri="{FF2B5EF4-FFF2-40B4-BE49-F238E27FC236}">
                <a16:creationId xmlns:a16="http://schemas.microsoft.com/office/drawing/2014/main" id="{D67D67D8-47A4-4494-9923-00364167C500}"/>
              </a:ext>
            </a:extLst>
          </p:cNvPr>
          <p:cNvSpPr txBox="1">
            <a:spLocks/>
          </p:cNvSpPr>
          <p:nvPr/>
        </p:nvSpPr>
        <p:spPr>
          <a:xfrm>
            <a:off x="866107" y="473160"/>
            <a:ext cx="6525491" cy="709388"/>
          </a:xfrm>
          <a:prstGeom prst="rect">
            <a:avLst/>
          </a:prstGeom>
        </p:spPr>
        <p:txBody>
          <a:bodyPr vert="horz" lIns="91440" tIns="45720" rIns="91440" bIns="45720" rtlCol="0" anchor="t">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s-ES" b="1" dirty="0">
                <a:solidFill>
                  <a:srgbClr val="00823D"/>
                </a:solidFill>
                <a:latin typeface="VAG Rounded Std Light" panose="020F0502020204020204" pitchFamily="34" charset="0"/>
              </a:rPr>
              <a:t>Agenda</a:t>
            </a:r>
            <a:endParaRPr lang="es-CO" b="1" dirty="0">
              <a:solidFill>
                <a:srgbClr val="00823D"/>
              </a:solidFill>
              <a:latin typeface="VAG Rounded Std Light" panose="020F0502020204020204" pitchFamily="34" charset="0"/>
            </a:endParaRPr>
          </a:p>
        </p:txBody>
      </p:sp>
      <p:pic>
        <p:nvPicPr>
          <p:cNvPr id="11" name="Imagen 10">
            <a:extLst>
              <a:ext uri="{FF2B5EF4-FFF2-40B4-BE49-F238E27FC236}">
                <a16:creationId xmlns:a16="http://schemas.microsoft.com/office/drawing/2014/main" id="{FA16E24B-6FDE-43AE-AFF0-AD00A89C0A2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9510934" y="79413"/>
            <a:ext cx="2854411" cy="2546135"/>
          </a:xfrm>
          <a:prstGeom prst="rect">
            <a:avLst/>
          </a:prstGeom>
        </p:spPr>
      </p:pic>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sp>
        <p:nvSpPr>
          <p:cNvPr id="3" name="Rectángulo 2">
            <a:extLst>
              <a:ext uri="{FF2B5EF4-FFF2-40B4-BE49-F238E27FC236}">
                <a16:creationId xmlns:a16="http://schemas.microsoft.com/office/drawing/2014/main" id="{1955248A-4A47-449E-AD1B-382458432693}"/>
              </a:ext>
            </a:extLst>
          </p:cNvPr>
          <p:cNvSpPr/>
          <p:nvPr/>
        </p:nvSpPr>
        <p:spPr>
          <a:xfrm>
            <a:off x="2926072" y="1483032"/>
            <a:ext cx="6217928" cy="2677656"/>
          </a:xfrm>
          <a:prstGeom prst="rect">
            <a:avLst/>
          </a:prstGeom>
        </p:spPr>
        <p:txBody>
          <a:bodyPr wrap="square">
            <a:spAutoFit/>
          </a:bodyPr>
          <a:lstStyle/>
          <a:p>
            <a:pPr marL="457200" lvl="0" indent="-457200" defTabSz="914400">
              <a:buFont typeface="Arial" panose="020B0604020202020204" pitchFamily="34" charset="0"/>
              <a:buChar char="•"/>
              <a:defRPr/>
            </a:pPr>
            <a:r>
              <a:rPr lang="es-CO" sz="2800" dirty="0">
                <a:solidFill>
                  <a:schemeClr val="accent2">
                    <a:lumMod val="75000"/>
                  </a:schemeClr>
                </a:solidFill>
                <a:latin typeface="VAGRounded Lt"/>
              </a:rPr>
              <a:t>Preguntas introductorias</a:t>
            </a:r>
          </a:p>
          <a:p>
            <a:pPr marL="457200" lvl="0" indent="-457200" defTabSz="914400">
              <a:buFont typeface="Arial" panose="020B0604020202020204" pitchFamily="34" charset="0"/>
              <a:buChar char="•"/>
              <a:defRPr/>
            </a:pPr>
            <a:r>
              <a:rPr lang="es-CO" sz="2800" dirty="0">
                <a:solidFill>
                  <a:schemeClr val="accent2">
                    <a:lumMod val="75000"/>
                  </a:schemeClr>
                </a:solidFill>
                <a:latin typeface="VAGRounded Lt"/>
              </a:rPr>
              <a:t>Servicio legendario</a:t>
            </a:r>
          </a:p>
          <a:p>
            <a:pPr marL="457200" indent="-457200" defTabSz="914400">
              <a:buFont typeface="Arial" panose="020B0604020202020204" pitchFamily="34" charset="0"/>
              <a:buChar char="•"/>
              <a:defRPr/>
            </a:pPr>
            <a:r>
              <a:rPr lang="es-CO" sz="2800" dirty="0">
                <a:solidFill>
                  <a:schemeClr val="accent2">
                    <a:lumMod val="75000"/>
                  </a:schemeClr>
                </a:solidFill>
                <a:latin typeface="VAGRounded Lt"/>
              </a:rPr>
              <a:t>Modelos gerenciales</a:t>
            </a:r>
          </a:p>
          <a:p>
            <a:pPr marL="457200" indent="-457200" defTabSz="914400">
              <a:buFont typeface="Arial" panose="020B0604020202020204" pitchFamily="34" charset="0"/>
              <a:buChar char="•"/>
              <a:defRPr/>
            </a:pPr>
            <a:r>
              <a:rPr lang="es-CO" sz="2800" dirty="0">
                <a:solidFill>
                  <a:schemeClr val="accent2">
                    <a:lumMod val="75000"/>
                  </a:schemeClr>
                </a:solidFill>
                <a:latin typeface="VAGRounded Lt"/>
              </a:rPr>
              <a:t>Definición propuesta de valor</a:t>
            </a:r>
          </a:p>
          <a:p>
            <a:pPr marL="457200" lvl="0" indent="-457200" defTabSz="914400">
              <a:buFont typeface="Arial" panose="020B0604020202020204" pitchFamily="34" charset="0"/>
              <a:buChar char="•"/>
              <a:defRPr/>
            </a:pPr>
            <a:r>
              <a:rPr lang="es-CO" sz="2800" dirty="0">
                <a:solidFill>
                  <a:schemeClr val="accent2">
                    <a:lumMod val="75000"/>
                  </a:schemeClr>
                </a:solidFill>
                <a:latin typeface="VAGRounded Lt"/>
              </a:rPr>
              <a:t>Ejemplos de modelo de negocio</a:t>
            </a:r>
          </a:p>
          <a:p>
            <a:pPr marL="457200" lvl="0" indent="-457200" defTabSz="914400">
              <a:buFont typeface="Arial" panose="020B0604020202020204" pitchFamily="34" charset="0"/>
              <a:buChar char="•"/>
              <a:defRPr/>
            </a:pPr>
            <a:r>
              <a:rPr lang="es-CO" sz="2800" dirty="0">
                <a:solidFill>
                  <a:schemeClr val="accent2">
                    <a:lumMod val="75000"/>
                  </a:schemeClr>
                </a:solidFill>
                <a:latin typeface="VAGRounded Lt"/>
              </a:rPr>
              <a:t>Actividad</a:t>
            </a:r>
          </a:p>
        </p:txBody>
      </p:sp>
    </p:spTree>
    <p:extLst>
      <p:ext uri="{BB962C8B-B14F-4D97-AF65-F5344CB8AC3E}">
        <p14:creationId xmlns:p14="http://schemas.microsoft.com/office/powerpoint/2010/main" val="10174992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Imagen 16">
            <a:extLst>
              <a:ext uri="{FF2B5EF4-FFF2-40B4-BE49-F238E27FC236}">
                <a16:creationId xmlns:a16="http://schemas.microsoft.com/office/drawing/2014/main" id="{F5896410-EFB8-4523-B5DC-2DA338550FF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0" y="5438775"/>
            <a:ext cx="12192000" cy="1419225"/>
          </a:xfrm>
          <a:prstGeom prst="rect">
            <a:avLst/>
          </a:prstGeom>
        </p:spPr>
      </p:pic>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pic>
        <p:nvPicPr>
          <p:cNvPr id="8" name="Imagen 7" descr="Logotipo, nombre de la empresa&#10;&#10;Descripción generada automáticamente">
            <a:extLst>
              <a:ext uri="{FF2B5EF4-FFF2-40B4-BE49-F238E27FC236}">
                <a16:creationId xmlns:a16="http://schemas.microsoft.com/office/drawing/2014/main" id="{02C70F1C-9A99-4EC2-8F84-7C4539DB23E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32787" y="803088"/>
            <a:ext cx="1552575" cy="1504950"/>
          </a:xfrm>
          <a:prstGeom prst="rect">
            <a:avLst/>
          </a:prstGeom>
        </p:spPr>
      </p:pic>
      <p:pic>
        <p:nvPicPr>
          <p:cNvPr id="11" name="Gráfico 10">
            <a:extLst>
              <a:ext uri="{FF2B5EF4-FFF2-40B4-BE49-F238E27FC236}">
                <a16:creationId xmlns:a16="http://schemas.microsoft.com/office/drawing/2014/main" id="{E6778EC9-72B0-41A5-BD53-A07EB61FA65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662755" y="1230457"/>
            <a:ext cx="1255506" cy="841189"/>
          </a:xfrm>
          <a:prstGeom prst="rect">
            <a:avLst/>
          </a:prstGeom>
        </p:spPr>
      </p:pic>
      <p:sp>
        <p:nvSpPr>
          <p:cNvPr id="15" name="CuadroTexto 14">
            <a:extLst>
              <a:ext uri="{FF2B5EF4-FFF2-40B4-BE49-F238E27FC236}">
                <a16:creationId xmlns:a16="http://schemas.microsoft.com/office/drawing/2014/main" id="{6CBBD5CB-0104-4013-A9AF-7EE4BD120740}"/>
              </a:ext>
            </a:extLst>
          </p:cNvPr>
          <p:cNvSpPr txBox="1"/>
          <p:nvPr/>
        </p:nvSpPr>
        <p:spPr>
          <a:xfrm>
            <a:off x="904213" y="2348895"/>
            <a:ext cx="4415170" cy="1477328"/>
          </a:xfrm>
          <a:prstGeom prst="rect">
            <a:avLst/>
          </a:prstGeom>
          <a:noFill/>
        </p:spPr>
        <p:txBody>
          <a:bodyPr wrap="square">
            <a:spAutoFit/>
          </a:bodyPr>
          <a:lstStyle/>
          <a:p>
            <a:r>
              <a:rPr lang="es-ES" dirty="0"/>
              <a:t>- La mejor hamburguesa</a:t>
            </a:r>
          </a:p>
          <a:p>
            <a:r>
              <a:rPr lang="es-ES" dirty="0"/>
              <a:t>- Domicilios y atención al cliente</a:t>
            </a:r>
          </a:p>
          <a:p>
            <a:r>
              <a:rPr lang="es-ES" dirty="0"/>
              <a:t>- Acompañamiento en otros espacios</a:t>
            </a:r>
          </a:p>
          <a:p>
            <a:r>
              <a:rPr lang="es-ES" dirty="0"/>
              <a:t>- Redes sociales entretenidas</a:t>
            </a:r>
          </a:p>
          <a:p>
            <a:r>
              <a:rPr lang="es-ES" dirty="0"/>
              <a:t>- Estilo de vida</a:t>
            </a:r>
            <a:endParaRPr lang="es-CO" dirty="0"/>
          </a:p>
        </p:txBody>
      </p:sp>
      <p:sp>
        <p:nvSpPr>
          <p:cNvPr id="20" name="CuadroTexto 19">
            <a:extLst>
              <a:ext uri="{FF2B5EF4-FFF2-40B4-BE49-F238E27FC236}">
                <a16:creationId xmlns:a16="http://schemas.microsoft.com/office/drawing/2014/main" id="{2B270019-7FCB-4D9E-AF9F-F5DBDAE186CE}"/>
              </a:ext>
            </a:extLst>
          </p:cNvPr>
          <p:cNvSpPr txBox="1"/>
          <p:nvPr/>
        </p:nvSpPr>
        <p:spPr>
          <a:xfrm>
            <a:off x="904213" y="4265060"/>
            <a:ext cx="4415170" cy="307777"/>
          </a:xfrm>
          <a:prstGeom prst="rect">
            <a:avLst/>
          </a:prstGeom>
          <a:noFill/>
        </p:spPr>
        <p:txBody>
          <a:bodyPr wrap="square">
            <a:spAutoFit/>
          </a:bodyPr>
          <a:lstStyle/>
          <a:p>
            <a:r>
              <a:rPr lang="es-CO" sz="1400" dirty="0">
                <a:solidFill>
                  <a:schemeClr val="accent2">
                    <a:lumMod val="75000"/>
                  </a:schemeClr>
                </a:solidFill>
              </a:rPr>
              <a:t>https://linktr.ee/chefburger</a:t>
            </a:r>
          </a:p>
        </p:txBody>
      </p:sp>
      <p:sp>
        <p:nvSpPr>
          <p:cNvPr id="22" name="CuadroTexto 21">
            <a:extLst>
              <a:ext uri="{FF2B5EF4-FFF2-40B4-BE49-F238E27FC236}">
                <a16:creationId xmlns:a16="http://schemas.microsoft.com/office/drawing/2014/main" id="{740E8BB8-05B6-4318-A0E7-3FE074B566DB}"/>
              </a:ext>
            </a:extLst>
          </p:cNvPr>
          <p:cNvSpPr txBox="1"/>
          <p:nvPr/>
        </p:nvSpPr>
        <p:spPr>
          <a:xfrm>
            <a:off x="6556526" y="2326299"/>
            <a:ext cx="4099077" cy="923330"/>
          </a:xfrm>
          <a:prstGeom prst="rect">
            <a:avLst/>
          </a:prstGeom>
          <a:noFill/>
        </p:spPr>
        <p:txBody>
          <a:bodyPr wrap="square">
            <a:spAutoFit/>
          </a:bodyPr>
          <a:lstStyle/>
          <a:p>
            <a:r>
              <a:rPr lang="es-ES" dirty="0"/>
              <a:t>Comunidad dedicada al disfrute y respeto de la vida, nuestro hobby es hacer la mejor ropa del mundo.</a:t>
            </a:r>
            <a:endParaRPr lang="es-CO" dirty="0"/>
          </a:p>
        </p:txBody>
      </p:sp>
      <p:sp>
        <p:nvSpPr>
          <p:cNvPr id="24" name="CuadroTexto 23">
            <a:extLst>
              <a:ext uri="{FF2B5EF4-FFF2-40B4-BE49-F238E27FC236}">
                <a16:creationId xmlns:a16="http://schemas.microsoft.com/office/drawing/2014/main" id="{E9D6A561-00D4-4D24-95B3-2424C0D67E68}"/>
              </a:ext>
            </a:extLst>
          </p:cNvPr>
          <p:cNvSpPr txBox="1"/>
          <p:nvPr/>
        </p:nvSpPr>
        <p:spPr>
          <a:xfrm>
            <a:off x="6556526" y="4222099"/>
            <a:ext cx="4415170" cy="307777"/>
          </a:xfrm>
          <a:prstGeom prst="rect">
            <a:avLst/>
          </a:prstGeom>
          <a:noFill/>
        </p:spPr>
        <p:txBody>
          <a:bodyPr wrap="square">
            <a:spAutoFit/>
          </a:bodyPr>
          <a:lstStyle/>
          <a:p>
            <a:r>
              <a:rPr lang="es-CO" sz="1400" dirty="0">
                <a:solidFill>
                  <a:schemeClr val="accent2">
                    <a:lumMod val="75000"/>
                  </a:schemeClr>
                </a:solidFill>
              </a:rPr>
              <a:t>https://www.mattelsa.net/comunidad/</a:t>
            </a:r>
          </a:p>
        </p:txBody>
      </p:sp>
    </p:spTree>
    <p:extLst>
      <p:ext uri="{BB962C8B-B14F-4D97-AF65-F5344CB8AC3E}">
        <p14:creationId xmlns:p14="http://schemas.microsoft.com/office/powerpoint/2010/main" val="15448934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76826109-CE71-4B5D-A750-2DD760A39C65}"/>
              </a:ext>
            </a:extLst>
          </p:cNvPr>
          <p:cNvPicPr>
            <a:picLocks noChangeAspect="1"/>
          </p:cNvPicPr>
          <p:nvPr/>
        </p:nvPicPr>
        <p:blipFill>
          <a:blip r:embed="rId2"/>
          <a:stretch>
            <a:fillRect/>
          </a:stretch>
        </p:blipFill>
        <p:spPr>
          <a:xfrm>
            <a:off x="-3" y="5433400"/>
            <a:ext cx="12192004" cy="1416050"/>
          </a:xfrm>
          <a:prstGeom prst="rect">
            <a:avLst/>
          </a:prstGeom>
        </p:spPr>
      </p:pic>
      <p:pic>
        <p:nvPicPr>
          <p:cNvPr id="11" name="Imagen 10">
            <a:extLst>
              <a:ext uri="{FF2B5EF4-FFF2-40B4-BE49-F238E27FC236}">
                <a16:creationId xmlns:a16="http://schemas.microsoft.com/office/drawing/2014/main" id="{FA16E24B-6FDE-43AE-AFF0-AD00A89C0A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9510934" y="79413"/>
            <a:ext cx="2854411" cy="2546135"/>
          </a:xfrm>
          <a:prstGeom prst="rect">
            <a:avLst/>
          </a:prstGeom>
        </p:spPr>
      </p:pic>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sp>
        <p:nvSpPr>
          <p:cNvPr id="3" name="Rectángulo 2">
            <a:extLst>
              <a:ext uri="{FF2B5EF4-FFF2-40B4-BE49-F238E27FC236}">
                <a16:creationId xmlns:a16="http://schemas.microsoft.com/office/drawing/2014/main" id="{03B6FEE1-2C7E-4112-91F4-4E2F9950EA75}"/>
              </a:ext>
            </a:extLst>
          </p:cNvPr>
          <p:cNvSpPr/>
          <p:nvPr/>
        </p:nvSpPr>
        <p:spPr>
          <a:xfrm>
            <a:off x="902985" y="1019751"/>
            <a:ext cx="9793367" cy="4247317"/>
          </a:xfrm>
          <a:prstGeom prst="rect">
            <a:avLst/>
          </a:prstGeom>
        </p:spPr>
        <p:txBody>
          <a:bodyPr wrap="square">
            <a:spAutoFit/>
          </a:bodyPr>
          <a:lstStyle/>
          <a:p>
            <a:r>
              <a:rPr lang="es-MX" sz="2800" dirty="0"/>
              <a:t>Pasó medio siglo para que la industria entendiera la </a:t>
            </a:r>
          </a:p>
          <a:p>
            <a:r>
              <a:rPr lang="es-MX" sz="2800" dirty="0"/>
              <a:t>importancia de pensar en el cliente antes que en el producto.</a:t>
            </a:r>
          </a:p>
          <a:p>
            <a:endParaRPr lang="es-MX" sz="2800" dirty="0"/>
          </a:p>
          <a:p>
            <a:r>
              <a:rPr lang="es-MX" sz="2800" dirty="0"/>
              <a:t>El servicio al cliente no solo es determinante en la decisión de compra, sino que genera credibilidad en la calidad de los bienes que ofrece la compañía.</a:t>
            </a:r>
          </a:p>
          <a:p>
            <a:endParaRPr lang="es-MX" sz="2800" dirty="0"/>
          </a:p>
          <a:p>
            <a:r>
              <a:rPr lang="es-MX" sz="2800" dirty="0"/>
              <a:t>El servicio es inherente a todo tipo de compañías, es la materia prima para </a:t>
            </a:r>
            <a:r>
              <a:rPr lang="es-MX" sz="2800" b="1" u="sng" dirty="0"/>
              <a:t>asegurar clientes y abrir nuevos mercados</a:t>
            </a:r>
            <a:r>
              <a:rPr lang="es-MX" sz="2800" dirty="0"/>
              <a:t>.</a:t>
            </a:r>
          </a:p>
          <a:p>
            <a:endParaRPr lang="es-MX" dirty="0"/>
          </a:p>
        </p:txBody>
      </p:sp>
      <p:pic>
        <p:nvPicPr>
          <p:cNvPr id="7" name="Imagen 6">
            <a:extLst>
              <a:ext uri="{FF2B5EF4-FFF2-40B4-BE49-F238E27FC236}">
                <a16:creationId xmlns:a16="http://schemas.microsoft.com/office/drawing/2014/main" id="{0A6261AC-B513-41A7-B604-701F3609062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69093" y="8550"/>
            <a:ext cx="2434092" cy="2178200"/>
          </a:xfrm>
          <a:prstGeom prst="rect">
            <a:avLst/>
          </a:prstGeom>
        </p:spPr>
      </p:pic>
    </p:spTree>
    <p:extLst>
      <p:ext uri="{BB962C8B-B14F-4D97-AF65-F5344CB8AC3E}">
        <p14:creationId xmlns:p14="http://schemas.microsoft.com/office/powerpoint/2010/main" val="19686042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Imagen 14">
            <a:extLst>
              <a:ext uri="{FF2B5EF4-FFF2-40B4-BE49-F238E27FC236}">
                <a16:creationId xmlns:a16="http://schemas.microsoft.com/office/drawing/2014/main" id="{7DF73E40-F9EC-4147-B5F3-A80481EE09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552912"/>
            <a:ext cx="12191999" cy="1343191"/>
          </a:xfrm>
          <a:prstGeom prst="rect">
            <a:avLst/>
          </a:prstGeom>
        </p:spPr>
      </p:pic>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sp>
        <p:nvSpPr>
          <p:cNvPr id="21" name="Rectángulo 20">
            <a:extLst>
              <a:ext uri="{FF2B5EF4-FFF2-40B4-BE49-F238E27FC236}">
                <a16:creationId xmlns:a16="http://schemas.microsoft.com/office/drawing/2014/main" id="{716036D1-407B-45A4-8772-EF099C157173}"/>
              </a:ext>
            </a:extLst>
          </p:cNvPr>
          <p:cNvSpPr/>
          <p:nvPr/>
        </p:nvSpPr>
        <p:spPr>
          <a:xfrm>
            <a:off x="1812343" y="665603"/>
            <a:ext cx="9447536" cy="4832092"/>
          </a:xfrm>
          <a:prstGeom prst="rect">
            <a:avLst/>
          </a:prstGeom>
        </p:spPr>
        <p:txBody>
          <a:bodyPr wrap="square">
            <a:spAutoFit/>
          </a:bodyPr>
          <a:lstStyle/>
          <a:p>
            <a:r>
              <a:rPr lang="es-MX" sz="2800" dirty="0"/>
              <a:t>Surgen de la mano de reconocidos académicos que plasmaron sus ideas en libros teóricos y expusieron alrededor del mundo su visión gerencial hasta convertirla en una tendencia administrativa. </a:t>
            </a:r>
          </a:p>
          <a:p>
            <a:endParaRPr lang="es-MX" sz="2800" dirty="0"/>
          </a:p>
          <a:p>
            <a:r>
              <a:rPr lang="es-MX" sz="2800" dirty="0"/>
              <a:t>La aparición de nuevas teorías o su aplicación incorrecta llevó a muchos casos a la confusión y desinterés por estas propuestas.</a:t>
            </a:r>
          </a:p>
          <a:p>
            <a:endParaRPr lang="es-MX" sz="2800" dirty="0"/>
          </a:p>
          <a:p>
            <a:r>
              <a:rPr lang="es-MX" sz="2800" dirty="0"/>
              <a:t>No obstante algunas de ellas llegaron a convertirse en el punto de partida para modelos que perduran hasta el día de hoy.</a:t>
            </a:r>
          </a:p>
          <a:p>
            <a:endParaRPr lang="es-MX" sz="2800" dirty="0"/>
          </a:p>
        </p:txBody>
      </p:sp>
      <p:sp>
        <p:nvSpPr>
          <p:cNvPr id="2" name="Título 1">
            <a:extLst>
              <a:ext uri="{FF2B5EF4-FFF2-40B4-BE49-F238E27FC236}">
                <a16:creationId xmlns:a16="http://schemas.microsoft.com/office/drawing/2014/main" id="{4308B3DC-98B5-49B9-B80E-C160D9C3E346}"/>
              </a:ext>
            </a:extLst>
          </p:cNvPr>
          <p:cNvSpPr txBox="1">
            <a:spLocks/>
          </p:cNvSpPr>
          <p:nvPr/>
        </p:nvSpPr>
        <p:spPr>
          <a:xfrm rot="16200000">
            <a:off x="-1780130" y="2618098"/>
            <a:ext cx="5372602" cy="923329"/>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s-CO" sz="4800" b="1" dirty="0">
                <a:solidFill>
                  <a:srgbClr val="00823D"/>
                </a:solidFill>
                <a:latin typeface="VAG Rounded Std Light" panose="020F0502020204020204" pitchFamily="34" charset="0"/>
              </a:rPr>
              <a:t>Modelos gerenciales</a:t>
            </a:r>
          </a:p>
        </p:txBody>
      </p:sp>
    </p:spTree>
    <p:extLst>
      <p:ext uri="{BB962C8B-B14F-4D97-AF65-F5344CB8AC3E}">
        <p14:creationId xmlns:p14="http://schemas.microsoft.com/office/powerpoint/2010/main" val="9646400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Imagen 14">
            <a:extLst>
              <a:ext uri="{FF2B5EF4-FFF2-40B4-BE49-F238E27FC236}">
                <a16:creationId xmlns:a16="http://schemas.microsoft.com/office/drawing/2014/main" id="{7DF73E40-F9EC-4147-B5F3-A80481EE09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552912"/>
            <a:ext cx="12191999" cy="1343191"/>
          </a:xfrm>
          <a:prstGeom prst="rect">
            <a:avLst/>
          </a:prstGeom>
        </p:spPr>
      </p:pic>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sp>
        <p:nvSpPr>
          <p:cNvPr id="21" name="Rectángulo 20">
            <a:extLst>
              <a:ext uri="{FF2B5EF4-FFF2-40B4-BE49-F238E27FC236}">
                <a16:creationId xmlns:a16="http://schemas.microsoft.com/office/drawing/2014/main" id="{716036D1-407B-45A4-8772-EF099C157173}"/>
              </a:ext>
            </a:extLst>
          </p:cNvPr>
          <p:cNvSpPr/>
          <p:nvPr/>
        </p:nvSpPr>
        <p:spPr>
          <a:xfrm>
            <a:off x="740734" y="1210174"/>
            <a:ext cx="10710528" cy="5355312"/>
          </a:xfrm>
          <a:prstGeom prst="rect">
            <a:avLst/>
          </a:prstGeom>
        </p:spPr>
        <p:txBody>
          <a:bodyPr wrap="square">
            <a:spAutoFit/>
          </a:bodyPr>
          <a:lstStyle/>
          <a:p>
            <a:r>
              <a:rPr lang="es-MX" sz="2400" dirty="0"/>
              <a:t>Los gerentes pueden tener dos maneras excluyentes de observar el comportamiento humano, específicamente, de sus empleados. </a:t>
            </a:r>
          </a:p>
          <a:p>
            <a:endParaRPr lang="es-MX" sz="2400" dirty="0"/>
          </a:p>
          <a:p>
            <a:r>
              <a:rPr lang="es-MX" sz="2400" dirty="0"/>
              <a:t>La X, agrupa a los directivos que conciben la gestión del talento humano basado en el control organizacional y supone que la gerencia debe persuadir o recompensar a sus empleados ya que desconoce en ellos cualquier asomo de iniciativa o proactividad.</a:t>
            </a:r>
          </a:p>
          <a:p>
            <a:endParaRPr lang="es-MX" sz="2400" dirty="0"/>
          </a:p>
          <a:p>
            <a:r>
              <a:rPr lang="es-MX" sz="2400" dirty="0"/>
              <a:t>…las medidas que adopta dentro de su administración están dirigidas en organizar el trabajo en tareas simples, donde el poder de decisión es casi nulo.</a:t>
            </a:r>
          </a:p>
          <a:p>
            <a:endParaRPr lang="es-MX" sz="2400" dirty="0"/>
          </a:p>
          <a:p>
            <a:r>
              <a:rPr lang="es-MX" sz="2400" dirty="0"/>
              <a:t>Se desperdicia así la experiencia del personal y, por esa vía la soluciones a problemas puntuales en el área de trabajo.</a:t>
            </a:r>
          </a:p>
          <a:p>
            <a:endParaRPr lang="es-MX" dirty="0"/>
          </a:p>
          <a:p>
            <a:r>
              <a:rPr lang="es-MX" dirty="0"/>
              <a:t> </a:t>
            </a:r>
          </a:p>
          <a:p>
            <a:endParaRPr lang="es-MX" dirty="0"/>
          </a:p>
        </p:txBody>
      </p:sp>
      <p:sp>
        <p:nvSpPr>
          <p:cNvPr id="2" name="Título 1">
            <a:extLst>
              <a:ext uri="{FF2B5EF4-FFF2-40B4-BE49-F238E27FC236}">
                <a16:creationId xmlns:a16="http://schemas.microsoft.com/office/drawing/2014/main" id="{4BA0CD6C-FEB5-49D6-B252-725D514EF2E0}"/>
              </a:ext>
            </a:extLst>
          </p:cNvPr>
          <p:cNvSpPr txBox="1">
            <a:spLocks/>
          </p:cNvSpPr>
          <p:nvPr/>
        </p:nvSpPr>
        <p:spPr>
          <a:xfrm>
            <a:off x="740736" y="350537"/>
            <a:ext cx="10507486" cy="810902"/>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s-CO" sz="4800" b="1" dirty="0">
                <a:solidFill>
                  <a:srgbClr val="00823D"/>
                </a:solidFill>
                <a:latin typeface="VAG Rounded Std Light" panose="020F0502020204020204" pitchFamily="34" charset="0"/>
              </a:rPr>
              <a:t>Teoría X y </a:t>
            </a:r>
            <a:r>
              <a:rPr lang="es-CO" sz="4800" b="1" dirty="0" err="1">
                <a:solidFill>
                  <a:srgbClr val="00823D"/>
                </a:solidFill>
                <a:latin typeface="VAG Rounded Std Light" panose="020F0502020204020204" pitchFamily="34" charset="0"/>
              </a:rPr>
              <a:t>Y</a:t>
            </a:r>
            <a:r>
              <a:rPr lang="es-CO" sz="4800" b="1" dirty="0">
                <a:solidFill>
                  <a:srgbClr val="00823D"/>
                </a:solidFill>
                <a:latin typeface="VAG Rounded Std Light" panose="020F0502020204020204" pitchFamily="34" charset="0"/>
              </a:rPr>
              <a:t> </a:t>
            </a:r>
            <a:r>
              <a:rPr lang="es-CO" sz="4800" i="1" dirty="0">
                <a:solidFill>
                  <a:srgbClr val="00823D"/>
                </a:solidFill>
                <a:latin typeface="VAG Rounded Std Light" panose="020F0502020204020204" pitchFamily="34" charset="0"/>
              </a:rPr>
              <a:t>(Douglas McGregor – 50’s)</a:t>
            </a:r>
          </a:p>
        </p:txBody>
      </p:sp>
    </p:spTree>
    <p:extLst>
      <p:ext uri="{BB962C8B-B14F-4D97-AF65-F5344CB8AC3E}">
        <p14:creationId xmlns:p14="http://schemas.microsoft.com/office/powerpoint/2010/main" val="17770989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76826109-CE71-4B5D-A750-2DD760A39C65}"/>
              </a:ext>
            </a:extLst>
          </p:cNvPr>
          <p:cNvPicPr>
            <a:picLocks noChangeAspect="1"/>
          </p:cNvPicPr>
          <p:nvPr/>
        </p:nvPicPr>
        <p:blipFill>
          <a:blip r:embed="rId2"/>
          <a:stretch>
            <a:fillRect/>
          </a:stretch>
        </p:blipFill>
        <p:spPr>
          <a:xfrm>
            <a:off x="-3" y="5433400"/>
            <a:ext cx="12192004" cy="1416050"/>
          </a:xfrm>
          <a:prstGeom prst="rect">
            <a:avLst/>
          </a:prstGeom>
        </p:spPr>
      </p:pic>
      <p:pic>
        <p:nvPicPr>
          <p:cNvPr id="11" name="Imagen 10">
            <a:extLst>
              <a:ext uri="{FF2B5EF4-FFF2-40B4-BE49-F238E27FC236}">
                <a16:creationId xmlns:a16="http://schemas.microsoft.com/office/drawing/2014/main" id="{FA16E24B-6FDE-43AE-AFF0-AD00A89C0A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9510934" y="79413"/>
            <a:ext cx="2854411" cy="2546135"/>
          </a:xfrm>
          <a:prstGeom prst="rect">
            <a:avLst/>
          </a:prstGeom>
        </p:spPr>
      </p:pic>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sp>
        <p:nvSpPr>
          <p:cNvPr id="3" name="Rectángulo 2">
            <a:extLst>
              <a:ext uri="{FF2B5EF4-FFF2-40B4-BE49-F238E27FC236}">
                <a16:creationId xmlns:a16="http://schemas.microsoft.com/office/drawing/2014/main" id="{C4CD43F9-FED3-4A32-8958-A22F344EA8D2}"/>
              </a:ext>
            </a:extLst>
          </p:cNvPr>
          <p:cNvSpPr/>
          <p:nvPr/>
        </p:nvSpPr>
        <p:spPr>
          <a:xfrm>
            <a:off x="740735" y="1837651"/>
            <a:ext cx="10710528" cy="2923877"/>
          </a:xfrm>
          <a:prstGeom prst="rect">
            <a:avLst/>
          </a:prstGeom>
        </p:spPr>
        <p:txBody>
          <a:bodyPr wrap="square">
            <a:spAutoFit/>
          </a:bodyPr>
          <a:lstStyle/>
          <a:p>
            <a:r>
              <a:rPr lang="es-MX" sz="2400" dirty="0"/>
              <a:t>La Y, tiene una visión más suave de la administración. Los gerentes de este grupo entienden que sus empleados encuentran en su trabajo una satisfacción y que si se genera la desmotivación es por el desgaste natural que las jornadas implican. Por ello, contemplan la asignación de recompensas y el reconocimiento de los logros.</a:t>
            </a:r>
          </a:p>
          <a:p>
            <a:endParaRPr lang="es-MX" sz="2400" dirty="0"/>
          </a:p>
          <a:p>
            <a:pPr lvl="1"/>
            <a:r>
              <a:rPr lang="es-MX" sz="3200" dirty="0">
                <a:solidFill>
                  <a:schemeClr val="accent2">
                    <a:lumMod val="75000"/>
                  </a:schemeClr>
                </a:solidFill>
              </a:rPr>
              <a:t>El gerente de la </a:t>
            </a:r>
            <a:r>
              <a:rPr lang="es-MX" sz="3200" i="1" dirty="0">
                <a:solidFill>
                  <a:schemeClr val="accent2">
                    <a:lumMod val="75000"/>
                  </a:schemeClr>
                </a:solidFill>
              </a:rPr>
              <a:t>&lt;&lt;teoría X&gt;&gt; </a:t>
            </a:r>
            <a:r>
              <a:rPr lang="es-MX" sz="3200" dirty="0">
                <a:solidFill>
                  <a:schemeClr val="accent2">
                    <a:lumMod val="75000"/>
                  </a:schemeClr>
                </a:solidFill>
              </a:rPr>
              <a:t>ve en su empleado a una máquina; el de la </a:t>
            </a:r>
            <a:r>
              <a:rPr lang="es-MX" sz="3200" i="1" dirty="0">
                <a:solidFill>
                  <a:schemeClr val="accent2">
                    <a:lumMod val="75000"/>
                  </a:schemeClr>
                </a:solidFill>
              </a:rPr>
              <a:t>&lt;&lt;teoría Y&gt;&gt;</a:t>
            </a:r>
            <a:r>
              <a:rPr lang="es-MX" sz="3200" dirty="0">
                <a:solidFill>
                  <a:schemeClr val="accent2">
                    <a:lumMod val="75000"/>
                  </a:schemeClr>
                </a:solidFill>
              </a:rPr>
              <a:t>, a un aliado.</a:t>
            </a:r>
            <a:r>
              <a:rPr lang="es-MX" sz="3200" i="1" dirty="0">
                <a:solidFill>
                  <a:schemeClr val="accent2">
                    <a:lumMod val="75000"/>
                  </a:schemeClr>
                </a:solidFill>
              </a:rPr>
              <a:t> </a:t>
            </a:r>
            <a:endParaRPr lang="es-MX" dirty="0"/>
          </a:p>
        </p:txBody>
      </p:sp>
      <p:sp>
        <p:nvSpPr>
          <p:cNvPr id="4" name="Título 1">
            <a:extLst>
              <a:ext uri="{FF2B5EF4-FFF2-40B4-BE49-F238E27FC236}">
                <a16:creationId xmlns:a16="http://schemas.microsoft.com/office/drawing/2014/main" id="{45581211-118B-42B9-BAB2-824B38AE7C19}"/>
              </a:ext>
            </a:extLst>
          </p:cNvPr>
          <p:cNvSpPr txBox="1">
            <a:spLocks/>
          </p:cNvSpPr>
          <p:nvPr/>
        </p:nvSpPr>
        <p:spPr>
          <a:xfrm>
            <a:off x="740736" y="690813"/>
            <a:ext cx="10507486" cy="810902"/>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s-CO" sz="4800" b="1" dirty="0">
                <a:solidFill>
                  <a:srgbClr val="00823D"/>
                </a:solidFill>
                <a:latin typeface="VAG Rounded Std Light" panose="020F0502020204020204" pitchFamily="34" charset="0"/>
              </a:rPr>
              <a:t>Teoría X y </a:t>
            </a:r>
            <a:r>
              <a:rPr lang="es-CO" sz="4800" b="1" dirty="0" err="1">
                <a:solidFill>
                  <a:srgbClr val="00823D"/>
                </a:solidFill>
                <a:latin typeface="VAG Rounded Std Light" panose="020F0502020204020204" pitchFamily="34" charset="0"/>
              </a:rPr>
              <a:t>Y</a:t>
            </a:r>
            <a:r>
              <a:rPr lang="es-CO" sz="4800" b="1" dirty="0">
                <a:solidFill>
                  <a:srgbClr val="00823D"/>
                </a:solidFill>
                <a:latin typeface="VAG Rounded Std Light" panose="020F0502020204020204" pitchFamily="34" charset="0"/>
              </a:rPr>
              <a:t> </a:t>
            </a:r>
            <a:r>
              <a:rPr lang="es-CO" sz="4800" i="1" dirty="0">
                <a:solidFill>
                  <a:srgbClr val="00823D"/>
                </a:solidFill>
                <a:latin typeface="VAG Rounded Std Light" panose="020F0502020204020204" pitchFamily="34" charset="0"/>
              </a:rPr>
              <a:t>(Douglas McGregor – 50’s)</a:t>
            </a:r>
          </a:p>
        </p:txBody>
      </p:sp>
    </p:spTree>
    <p:extLst>
      <p:ext uri="{BB962C8B-B14F-4D97-AF65-F5344CB8AC3E}">
        <p14:creationId xmlns:p14="http://schemas.microsoft.com/office/powerpoint/2010/main" val="42694870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Imagen 24">
            <a:extLst>
              <a:ext uri="{FF2B5EF4-FFF2-40B4-BE49-F238E27FC236}">
                <a16:creationId xmlns:a16="http://schemas.microsoft.com/office/drawing/2014/main" id="{A785EDCA-578C-4BAC-99E0-F7A8B81944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552912"/>
            <a:ext cx="12191999" cy="1343191"/>
          </a:xfrm>
          <a:prstGeom prst="rect">
            <a:avLst/>
          </a:prstGeom>
        </p:spPr>
      </p:pic>
      <p:pic>
        <p:nvPicPr>
          <p:cNvPr id="11" name="Imagen 10">
            <a:extLst>
              <a:ext uri="{FF2B5EF4-FFF2-40B4-BE49-F238E27FC236}">
                <a16:creationId xmlns:a16="http://schemas.microsoft.com/office/drawing/2014/main" id="{FA16E24B-6FDE-43AE-AFF0-AD00A89C0A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9510934" y="79413"/>
            <a:ext cx="2854411" cy="2546135"/>
          </a:xfrm>
          <a:prstGeom prst="rect">
            <a:avLst/>
          </a:prstGeom>
        </p:spPr>
      </p:pic>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sp>
        <p:nvSpPr>
          <p:cNvPr id="2" name="Rectángulo 1">
            <a:extLst>
              <a:ext uri="{FF2B5EF4-FFF2-40B4-BE49-F238E27FC236}">
                <a16:creationId xmlns:a16="http://schemas.microsoft.com/office/drawing/2014/main" id="{1D691FD7-D49E-4588-BD52-35B9CEE7C385}"/>
              </a:ext>
            </a:extLst>
          </p:cNvPr>
          <p:cNvSpPr/>
          <p:nvPr/>
        </p:nvSpPr>
        <p:spPr>
          <a:xfrm>
            <a:off x="740735" y="1837651"/>
            <a:ext cx="10710528" cy="2677656"/>
          </a:xfrm>
          <a:prstGeom prst="rect">
            <a:avLst/>
          </a:prstGeom>
        </p:spPr>
        <p:txBody>
          <a:bodyPr wrap="square">
            <a:spAutoFit/>
          </a:bodyPr>
          <a:lstStyle/>
          <a:p>
            <a:r>
              <a:rPr lang="es-MX" sz="2400" dirty="0"/>
              <a:t>La importancia de esta teoría radica en que por primera vez se realiza un enlace entre los objetivos individuales con los corporativos y el empleado adquiere un papel fundamental dentro de la organización no solo como responsable de su actividad sino como agente de cambio.</a:t>
            </a:r>
          </a:p>
          <a:p>
            <a:endParaRPr lang="es-MX" sz="2400" dirty="0"/>
          </a:p>
          <a:p>
            <a:r>
              <a:rPr lang="es-MX" sz="2400" dirty="0"/>
              <a:t>Sin embargo el empleado no es autónomo y debe consultar sus decisiones, es un enfoque centrado en los directores y gerentes, el éxito depende del liderazgo. </a:t>
            </a:r>
          </a:p>
        </p:txBody>
      </p:sp>
    </p:spTree>
    <p:extLst>
      <p:ext uri="{BB962C8B-B14F-4D97-AF65-F5344CB8AC3E}">
        <p14:creationId xmlns:p14="http://schemas.microsoft.com/office/powerpoint/2010/main" val="20210876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Imagen 24">
            <a:extLst>
              <a:ext uri="{FF2B5EF4-FFF2-40B4-BE49-F238E27FC236}">
                <a16:creationId xmlns:a16="http://schemas.microsoft.com/office/drawing/2014/main" id="{A785EDCA-578C-4BAC-99E0-F7A8B81944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552912"/>
            <a:ext cx="12191999" cy="1343191"/>
          </a:xfrm>
          <a:prstGeom prst="rect">
            <a:avLst/>
          </a:prstGeom>
        </p:spPr>
      </p:pic>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sp>
        <p:nvSpPr>
          <p:cNvPr id="3" name="Rectángulo 2">
            <a:extLst>
              <a:ext uri="{FF2B5EF4-FFF2-40B4-BE49-F238E27FC236}">
                <a16:creationId xmlns:a16="http://schemas.microsoft.com/office/drawing/2014/main" id="{42F83717-756F-4120-AABE-B361BB75D879}"/>
              </a:ext>
            </a:extLst>
          </p:cNvPr>
          <p:cNvSpPr/>
          <p:nvPr/>
        </p:nvSpPr>
        <p:spPr>
          <a:xfrm>
            <a:off x="740736" y="1374590"/>
            <a:ext cx="10710528" cy="3785652"/>
          </a:xfrm>
          <a:prstGeom prst="rect">
            <a:avLst/>
          </a:prstGeom>
        </p:spPr>
        <p:txBody>
          <a:bodyPr wrap="square">
            <a:spAutoFit/>
          </a:bodyPr>
          <a:lstStyle/>
          <a:p>
            <a:r>
              <a:rPr lang="es-MX" sz="2400" dirty="0"/>
              <a:t>Establecer los objetivos de la organización de forma mancomunada entre los empleados con miras a construir una estrategia empresarial que permita identificar el conjunto de resultados fijados a corto y mediano plazo, así como las estrategias que se pondrán en juego para alcanzarlos.</a:t>
            </a:r>
          </a:p>
          <a:p>
            <a:endParaRPr lang="es-MX" sz="2400" dirty="0"/>
          </a:p>
          <a:p>
            <a:r>
              <a:rPr lang="es-MX" sz="2400" dirty="0"/>
              <a:t>Del mismo modo, se proponen los métodos para realizar un seguimiento del rendimiento del personal y la evaluación de su desempeño.</a:t>
            </a:r>
          </a:p>
          <a:p>
            <a:endParaRPr lang="es-MX" sz="2400" dirty="0"/>
          </a:p>
          <a:p>
            <a:r>
              <a:rPr lang="es-MX" sz="2400" dirty="0"/>
              <a:t>…Es sostenible solo si va a acompañado de una comunicación eficiente entre las diferentes áreas de la organización…</a:t>
            </a:r>
            <a:endParaRPr lang="es-MX" dirty="0"/>
          </a:p>
        </p:txBody>
      </p:sp>
      <p:sp>
        <p:nvSpPr>
          <p:cNvPr id="4" name="Título 1">
            <a:extLst>
              <a:ext uri="{FF2B5EF4-FFF2-40B4-BE49-F238E27FC236}">
                <a16:creationId xmlns:a16="http://schemas.microsoft.com/office/drawing/2014/main" id="{CD0E0088-4E91-49A0-AE2A-851DD14E412D}"/>
              </a:ext>
            </a:extLst>
          </p:cNvPr>
          <p:cNvSpPr txBox="1">
            <a:spLocks/>
          </p:cNvSpPr>
          <p:nvPr/>
        </p:nvSpPr>
        <p:spPr>
          <a:xfrm>
            <a:off x="740736" y="350537"/>
            <a:ext cx="10507486" cy="810902"/>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s-CO" sz="4800" b="1" dirty="0">
                <a:solidFill>
                  <a:srgbClr val="00823D"/>
                </a:solidFill>
                <a:latin typeface="VAG Rounded Std Light" panose="020F0502020204020204" pitchFamily="34" charset="0"/>
              </a:rPr>
              <a:t>Gerencia por objetivos </a:t>
            </a:r>
            <a:r>
              <a:rPr lang="es-CO" sz="4800" i="1" dirty="0">
                <a:solidFill>
                  <a:srgbClr val="00823D"/>
                </a:solidFill>
                <a:latin typeface="VAG Rounded Std Light" panose="020F0502020204020204" pitchFamily="34" charset="0"/>
              </a:rPr>
              <a:t>(Drucker – 50’s)</a:t>
            </a:r>
          </a:p>
        </p:txBody>
      </p:sp>
    </p:spTree>
    <p:extLst>
      <p:ext uri="{BB962C8B-B14F-4D97-AF65-F5344CB8AC3E}">
        <p14:creationId xmlns:p14="http://schemas.microsoft.com/office/powerpoint/2010/main" val="880333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Imagen 24">
            <a:extLst>
              <a:ext uri="{FF2B5EF4-FFF2-40B4-BE49-F238E27FC236}">
                <a16:creationId xmlns:a16="http://schemas.microsoft.com/office/drawing/2014/main" id="{A785EDCA-578C-4BAC-99E0-F7A8B81944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552912"/>
            <a:ext cx="12191999" cy="1343191"/>
          </a:xfrm>
          <a:prstGeom prst="rect">
            <a:avLst/>
          </a:prstGeom>
        </p:spPr>
      </p:pic>
      <p:pic>
        <p:nvPicPr>
          <p:cNvPr id="7" name="Imagen 6">
            <a:extLst>
              <a:ext uri="{FF2B5EF4-FFF2-40B4-BE49-F238E27FC236}">
                <a16:creationId xmlns:a16="http://schemas.microsoft.com/office/drawing/2014/main" id="{0A6261AC-B513-41A7-B604-701F360906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2621" y="4634729"/>
            <a:ext cx="2212811" cy="1980182"/>
          </a:xfrm>
          <a:prstGeom prst="rect">
            <a:avLst/>
          </a:prstGeom>
        </p:spPr>
      </p:pic>
      <p:pic>
        <p:nvPicPr>
          <p:cNvPr id="11" name="Imagen 10">
            <a:extLst>
              <a:ext uri="{FF2B5EF4-FFF2-40B4-BE49-F238E27FC236}">
                <a16:creationId xmlns:a16="http://schemas.microsoft.com/office/drawing/2014/main" id="{FA16E24B-6FDE-43AE-AFF0-AD00A89C0A2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9510934" y="79413"/>
            <a:ext cx="2854411" cy="2546135"/>
          </a:xfrm>
          <a:prstGeom prst="rect">
            <a:avLst/>
          </a:prstGeom>
        </p:spPr>
      </p:pic>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sp>
        <p:nvSpPr>
          <p:cNvPr id="2" name="Rectángulo 1">
            <a:extLst>
              <a:ext uri="{FF2B5EF4-FFF2-40B4-BE49-F238E27FC236}">
                <a16:creationId xmlns:a16="http://schemas.microsoft.com/office/drawing/2014/main" id="{C991653E-77E0-43F6-B253-A2389104FAF4}"/>
              </a:ext>
            </a:extLst>
          </p:cNvPr>
          <p:cNvSpPr/>
          <p:nvPr/>
        </p:nvSpPr>
        <p:spPr>
          <a:xfrm>
            <a:off x="740736" y="1374590"/>
            <a:ext cx="10242697" cy="3046988"/>
          </a:xfrm>
          <a:prstGeom prst="rect">
            <a:avLst/>
          </a:prstGeom>
        </p:spPr>
        <p:txBody>
          <a:bodyPr wrap="square">
            <a:spAutoFit/>
          </a:bodyPr>
          <a:lstStyle/>
          <a:p>
            <a:r>
              <a:rPr lang="es-MX" sz="2400" dirty="0"/>
              <a:t>Es una organización que combina dos estructuras dentro de la empresa. </a:t>
            </a:r>
          </a:p>
          <a:p>
            <a:endParaRPr lang="es-MX" sz="2400" dirty="0"/>
          </a:p>
          <a:p>
            <a:r>
              <a:rPr lang="es-MX" sz="2400" dirty="0"/>
              <a:t>Por una parte el esquema tradicional donde cada empleado responde a un director de su área, aunado a una segunda formación que se configura con el proyecto a desarrollar.</a:t>
            </a:r>
          </a:p>
          <a:p>
            <a:endParaRPr lang="es-MX" sz="2400" dirty="0"/>
          </a:p>
          <a:p>
            <a:r>
              <a:rPr lang="es-MX" sz="2400" dirty="0"/>
              <a:t>…facilidad para resolver problemas de producción puntuales, pues se cuenta con un equipo interdisciplinario en cada proyecto. </a:t>
            </a:r>
          </a:p>
        </p:txBody>
      </p:sp>
      <p:sp>
        <p:nvSpPr>
          <p:cNvPr id="4" name="Título 1">
            <a:extLst>
              <a:ext uri="{FF2B5EF4-FFF2-40B4-BE49-F238E27FC236}">
                <a16:creationId xmlns:a16="http://schemas.microsoft.com/office/drawing/2014/main" id="{7A4838C0-B108-401B-BDEC-05E71BE1D789}"/>
              </a:ext>
            </a:extLst>
          </p:cNvPr>
          <p:cNvSpPr txBox="1">
            <a:spLocks/>
          </p:cNvSpPr>
          <p:nvPr/>
        </p:nvSpPr>
        <p:spPr>
          <a:xfrm>
            <a:off x="740736" y="350537"/>
            <a:ext cx="10507486" cy="810902"/>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s-CO" sz="4800" b="1" dirty="0">
                <a:solidFill>
                  <a:srgbClr val="00823D"/>
                </a:solidFill>
                <a:latin typeface="VAG Rounded Std Light" panose="020F0502020204020204" pitchFamily="34" charset="0"/>
              </a:rPr>
              <a:t>Gerencia matricial </a:t>
            </a:r>
            <a:r>
              <a:rPr lang="es-CO" sz="4800" i="1" dirty="0">
                <a:solidFill>
                  <a:srgbClr val="00823D"/>
                </a:solidFill>
                <a:latin typeface="VAG Rounded Std Light" panose="020F0502020204020204" pitchFamily="34" charset="0"/>
              </a:rPr>
              <a:t>(60’s)</a:t>
            </a:r>
          </a:p>
        </p:txBody>
      </p:sp>
    </p:spTree>
    <p:extLst>
      <p:ext uri="{BB962C8B-B14F-4D97-AF65-F5344CB8AC3E}">
        <p14:creationId xmlns:p14="http://schemas.microsoft.com/office/powerpoint/2010/main" val="60900815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76826109-CE71-4B5D-A750-2DD760A39C65}"/>
              </a:ext>
            </a:extLst>
          </p:cNvPr>
          <p:cNvPicPr>
            <a:picLocks noChangeAspect="1"/>
          </p:cNvPicPr>
          <p:nvPr/>
        </p:nvPicPr>
        <p:blipFill>
          <a:blip r:embed="rId2"/>
          <a:stretch>
            <a:fillRect/>
          </a:stretch>
        </p:blipFill>
        <p:spPr>
          <a:xfrm>
            <a:off x="-3" y="5433400"/>
            <a:ext cx="12192004" cy="1416050"/>
          </a:xfrm>
          <a:prstGeom prst="rect">
            <a:avLst/>
          </a:prstGeom>
        </p:spPr>
      </p:pic>
      <p:pic>
        <p:nvPicPr>
          <p:cNvPr id="11" name="Imagen 10">
            <a:extLst>
              <a:ext uri="{FF2B5EF4-FFF2-40B4-BE49-F238E27FC236}">
                <a16:creationId xmlns:a16="http://schemas.microsoft.com/office/drawing/2014/main" id="{FA16E24B-6FDE-43AE-AFF0-AD00A89C0A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9510934" y="79413"/>
            <a:ext cx="2854411" cy="2546135"/>
          </a:xfrm>
          <a:prstGeom prst="rect">
            <a:avLst/>
          </a:prstGeom>
        </p:spPr>
      </p:pic>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sp>
        <p:nvSpPr>
          <p:cNvPr id="4" name="Rectángulo 3">
            <a:extLst>
              <a:ext uri="{FF2B5EF4-FFF2-40B4-BE49-F238E27FC236}">
                <a16:creationId xmlns:a16="http://schemas.microsoft.com/office/drawing/2014/main" id="{CA396053-429B-40BE-B445-458129C03E13}"/>
              </a:ext>
            </a:extLst>
          </p:cNvPr>
          <p:cNvSpPr/>
          <p:nvPr/>
        </p:nvSpPr>
        <p:spPr>
          <a:xfrm>
            <a:off x="740736" y="1374590"/>
            <a:ext cx="10710528" cy="4154984"/>
          </a:xfrm>
          <a:prstGeom prst="rect">
            <a:avLst/>
          </a:prstGeom>
        </p:spPr>
        <p:txBody>
          <a:bodyPr wrap="square">
            <a:spAutoFit/>
          </a:bodyPr>
          <a:lstStyle/>
          <a:p>
            <a:r>
              <a:rPr lang="es-MX" sz="2400" dirty="0"/>
              <a:t>Surge en Japón como respuesta a la necesidad primordial del país de competir en los mercados internacionales para restablecer su economía.</a:t>
            </a:r>
          </a:p>
          <a:p>
            <a:endParaRPr lang="es-MX" sz="2400" dirty="0"/>
          </a:p>
          <a:p>
            <a:r>
              <a:rPr lang="es-MX" sz="2400" dirty="0"/>
              <a:t>…los líderes empresariales desarrollaron un modelo con el cual la empresa debería satisfacer las necesidades y expectativas, tanto del cliente, como de sus empleados, sus accionistas y de la sociedad en general.</a:t>
            </a:r>
          </a:p>
          <a:p>
            <a:endParaRPr lang="es-MX" sz="2400" dirty="0"/>
          </a:p>
          <a:p>
            <a:r>
              <a:rPr lang="es-MX" sz="2400" dirty="0"/>
              <a:t>Los esfuerzos de la organización se dirigieron no solo a obtener un producto o servicio de calidad, sino también a mejorar las condiciones laborales y a realizar una mayor investigación para ofrecer bienes que se adaptaran a las expectativas y necesidades de los usuario.</a:t>
            </a:r>
            <a:endParaRPr lang="es-MX" dirty="0"/>
          </a:p>
        </p:txBody>
      </p:sp>
      <p:sp>
        <p:nvSpPr>
          <p:cNvPr id="5" name="Título 1">
            <a:extLst>
              <a:ext uri="{FF2B5EF4-FFF2-40B4-BE49-F238E27FC236}">
                <a16:creationId xmlns:a16="http://schemas.microsoft.com/office/drawing/2014/main" id="{125A6AD1-1AEF-4855-9EC1-31E6E346D877}"/>
              </a:ext>
            </a:extLst>
          </p:cNvPr>
          <p:cNvSpPr txBox="1">
            <a:spLocks/>
          </p:cNvSpPr>
          <p:nvPr/>
        </p:nvSpPr>
        <p:spPr>
          <a:xfrm>
            <a:off x="740736" y="350537"/>
            <a:ext cx="10507486" cy="810902"/>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s-CO" sz="4800" b="1" dirty="0">
                <a:solidFill>
                  <a:srgbClr val="00823D"/>
                </a:solidFill>
                <a:latin typeface="VAG Rounded Std Light" panose="020F0502020204020204" pitchFamily="34" charset="0"/>
              </a:rPr>
              <a:t>Calidad Total </a:t>
            </a:r>
            <a:r>
              <a:rPr lang="es-CO" sz="4800" i="1" dirty="0">
                <a:solidFill>
                  <a:srgbClr val="00823D"/>
                </a:solidFill>
                <a:latin typeface="VAG Rounded Std Light" panose="020F0502020204020204" pitchFamily="34" charset="0"/>
              </a:rPr>
              <a:t>(Kaoru Ishikawa – 60’s)</a:t>
            </a:r>
          </a:p>
        </p:txBody>
      </p:sp>
    </p:spTree>
    <p:extLst>
      <p:ext uri="{BB962C8B-B14F-4D97-AF65-F5344CB8AC3E}">
        <p14:creationId xmlns:p14="http://schemas.microsoft.com/office/powerpoint/2010/main" val="1354443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76826109-CE71-4B5D-A750-2DD760A39C65}"/>
              </a:ext>
            </a:extLst>
          </p:cNvPr>
          <p:cNvPicPr>
            <a:picLocks noChangeAspect="1"/>
          </p:cNvPicPr>
          <p:nvPr/>
        </p:nvPicPr>
        <p:blipFill>
          <a:blip r:embed="rId2"/>
          <a:stretch>
            <a:fillRect/>
          </a:stretch>
        </p:blipFill>
        <p:spPr>
          <a:xfrm>
            <a:off x="-3" y="5433400"/>
            <a:ext cx="12192004" cy="1416050"/>
          </a:xfrm>
          <a:prstGeom prst="rect">
            <a:avLst/>
          </a:prstGeom>
        </p:spPr>
      </p:pic>
      <p:pic>
        <p:nvPicPr>
          <p:cNvPr id="11" name="Imagen 10">
            <a:extLst>
              <a:ext uri="{FF2B5EF4-FFF2-40B4-BE49-F238E27FC236}">
                <a16:creationId xmlns:a16="http://schemas.microsoft.com/office/drawing/2014/main" id="{FA16E24B-6FDE-43AE-AFF0-AD00A89C0A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9510934" y="79413"/>
            <a:ext cx="2854411" cy="2546135"/>
          </a:xfrm>
          <a:prstGeom prst="rect">
            <a:avLst/>
          </a:prstGeom>
        </p:spPr>
      </p:pic>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sp>
        <p:nvSpPr>
          <p:cNvPr id="4" name="Rectángulo 3">
            <a:extLst>
              <a:ext uri="{FF2B5EF4-FFF2-40B4-BE49-F238E27FC236}">
                <a16:creationId xmlns:a16="http://schemas.microsoft.com/office/drawing/2014/main" id="{6E038B8C-59CE-40B9-947C-DACEF9EB1F85}"/>
              </a:ext>
            </a:extLst>
          </p:cNvPr>
          <p:cNvSpPr/>
          <p:nvPr/>
        </p:nvSpPr>
        <p:spPr>
          <a:xfrm>
            <a:off x="740736" y="1374590"/>
            <a:ext cx="10710528" cy="3785652"/>
          </a:xfrm>
          <a:prstGeom prst="rect">
            <a:avLst/>
          </a:prstGeom>
        </p:spPr>
        <p:txBody>
          <a:bodyPr wrap="square">
            <a:spAutoFit/>
          </a:bodyPr>
          <a:lstStyle/>
          <a:p>
            <a:r>
              <a:rPr lang="es-MX" sz="2400" dirty="0"/>
              <a:t>Diferenciación entre dos tipos de cliente: el externo, entendido como el usuario que suple una necesidad mediante la adquisición de un bien producido por la empresa, y el interno, concebido como una persona que se acerca a la organización para satisfacer una expectativa profesional, económica o personal.</a:t>
            </a:r>
          </a:p>
          <a:p>
            <a:endParaRPr lang="es-MX" sz="2400" dirty="0"/>
          </a:p>
          <a:p>
            <a:r>
              <a:rPr lang="es-MX" sz="2400" dirty="0"/>
              <a:t>…una nueva manera de entender a las organizaciones en la cual el mejoramiento tiene que partir desde adentro.</a:t>
            </a:r>
          </a:p>
          <a:p>
            <a:endParaRPr lang="es-MX" sz="2400" dirty="0"/>
          </a:p>
          <a:p>
            <a:r>
              <a:rPr lang="es-MX" sz="2400" dirty="0"/>
              <a:t>…la mejora continua, desarrollo de círculos de calidad, grupo de voluntarios que tienen como objetivo exponer y solucionar problemas operativos.</a:t>
            </a:r>
            <a:endParaRPr lang="es-MX" dirty="0"/>
          </a:p>
        </p:txBody>
      </p:sp>
      <p:sp>
        <p:nvSpPr>
          <p:cNvPr id="5" name="Título 1">
            <a:extLst>
              <a:ext uri="{FF2B5EF4-FFF2-40B4-BE49-F238E27FC236}">
                <a16:creationId xmlns:a16="http://schemas.microsoft.com/office/drawing/2014/main" id="{52D7181C-00AD-4A89-BC72-714F4D5CC405}"/>
              </a:ext>
            </a:extLst>
          </p:cNvPr>
          <p:cNvSpPr txBox="1">
            <a:spLocks/>
          </p:cNvSpPr>
          <p:nvPr/>
        </p:nvSpPr>
        <p:spPr>
          <a:xfrm>
            <a:off x="740736" y="350537"/>
            <a:ext cx="10507486" cy="810902"/>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s-CO" sz="4800" b="1" dirty="0">
                <a:solidFill>
                  <a:srgbClr val="00823D"/>
                </a:solidFill>
                <a:latin typeface="VAG Rounded Std Light" panose="020F0502020204020204" pitchFamily="34" charset="0"/>
              </a:rPr>
              <a:t>Calidad Total </a:t>
            </a:r>
            <a:r>
              <a:rPr lang="es-CO" sz="4800" i="1" dirty="0">
                <a:solidFill>
                  <a:srgbClr val="00823D"/>
                </a:solidFill>
                <a:latin typeface="VAG Rounded Std Light" panose="020F0502020204020204" pitchFamily="34" charset="0"/>
              </a:rPr>
              <a:t>(Kaoru Ishikawa – 60’s)</a:t>
            </a:r>
          </a:p>
        </p:txBody>
      </p:sp>
    </p:spTree>
    <p:extLst>
      <p:ext uri="{BB962C8B-B14F-4D97-AF65-F5344CB8AC3E}">
        <p14:creationId xmlns:p14="http://schemas.microsoft.com/office/powerpoint/2010/main" val="5665332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76826109-CE71-4B5D-A750-2DD760A39C65}"/>
              </a:ext>
            </a:extLst>
          </p:cNvPr>
          <p:cNvPicPr>
            <a:picLocks noChangeAspect="1"/>
          </p:cNvPicPr>
          <p:nvPr/>
        </p:nvPicPr>
        <p:blipFill>
          <a:blip r:embed="rId2"/>
          <a:stretch>
            <a:fillRect/>
          </a:stretch>
        </p:blipFill>
        <p:spPr>
          <a:xfrm>
            <a:off x="-3" y="5433400"/>
            <a:ext cx="12192004" cy="1416050"/>
          </a:xfrm>
          <a:prstGeom prst="rect">
            <a:avLst/>
          </a:prstGeom>
        </p:spPr>
      </p:pic>
      <p:pic>
        <p:nvPicPr>
          <p:cNvPr id="7" name="Imagen 6">
            <a:extLst>
              <a:ext uri="{FF2B5EF4-FFF2-40B4-BE49-F238E27FC236}">
                <a16:creationId xmlns:a16="http://schemas.microsoft.com/office/drawing/2014/main" id="{0A6261AC-B513-41A7-B604-701F360906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980" y="4367399"/>
            <a:ext cx="2434092" cy="2178200"/>
          </a:xfrm>
          <a:prstGeom prst="rect">
            <a:avLst/>
          </a:prstGeom>
        </p:spPr>
      </p:pic>
      <p:pic>
        <p:nvPicPr>
          <p:cNvPr id="11" name="Imagen 10">
            <a:extLst>
              <a:ext uri="{FF2B5EF4-FFF2-40B4-BE49-F238E27FC236}">
                <a16:creationId xmlns:a16="http://schemas.microsoft.com/office/drawing/2014/main" id="{FA16E24B-6FDE-43AE-AFF0-AD00A89C0A2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9510934" y="79413"/>
            <a:ext cx="2854411" cy="2546135"/>
          </a:xfrm>
          <a:prstGeom prst="rect">
            <a:avLst/>
          </a:prstGeom>
        </p:spPr>
      </p:pic>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sp>
        <p:nvSpPr>
          <p:cNvPr id="3" name="Rectángulo 2">
            <a:extLst>
              <a:ext uri="{FF2B5EF4-FFF2-40B4-BE49-F238E27FC236}">
                <a16:creationId xmlns:a16="http://schemas.microsoft.com/office/drawing/2014/main" id="{03B6FEE1-2C7E-4112-91F4-4E2F9950EA75}"/>
              </a:ext>
            </a:extLst>
          </p:cNvPr>
          <p:cNvSpPr/>
          <p:nvPr/>
        </p:nvSpPr>
        <p:spPr>
          <a:xfrm>
            <a:off x="1101412" y="2044005"/>
            <a:ext cx="8048846" cy="1384995"/>
          </a:xfrm>
          <a:prstGeom prst="rect">
            <a:avLst/>
          </a:prstGeom>
        </p:spPr>
        <p:txBody>
          <a:bodyPr wrap="square">
            <a:spAutoFit/>
          </a:bodyPr>
          <a:lstStyle/>
          <a:p>
            <a:r>
              <a:rPr lang="es-MX" sz="2800" dirty="0">
                <a:solidFill>
                  <a:schemeClr val="accent2">
                    <a:lumMod val="75000"/>
                  </a:schemeClr>
                </a:solidFill>
              </a:rPr>
              <a:t>1. ¿Por qué es importante la atención al cliente?</a:t>
            </a:r>
          </a:p>
          <a:p>
            <a:endParaRPr lang="es-MX" sz="2800" dirty="0">
              <a:solidFill>
                <a:schemeClr val="accent2">
                  <a:lumMod val="75000"/>
                </a:schemeClr>
              </a:solidFill>
            </a:endParaRPr>
          </a:p>
          <a:p>
            <a:r>
              <a:rPr lang="es-MX" sz="2800" dirty="0">
                <a:solidFill>
                  <a:schemeClr val="accent2">
                    <a:lumMod val="75000"/>
                  </a:schemeClr>
                </a:solidFill>
              </a:rPr>
              <a:t>2. ¿Qué deseas que piensen los clientes?</a:t>
            </a:r>
          </a:p>
        </p:txBody>
      </p:sp>
      <p:pic>
        <p:nvPicPr>
          <p:cNvPr id="5" name="Imagen 4" descr="Imagen que contiene pastel, objeto, vela, tabla&#10;&#10;Descripción generada automáticamente">
            <a:extLst>
              <a:ext uri="{FF2B5EF4-FFF2-40B4-BE49-F238E27FC236}">
                <a16:creationId xmlns:a16="http://schemas.microsoft.com/office/drawing/2014/main" id="{9FCBC891-1584-435E-AF81-B4EA0FC0BA08}"/>
              </a:ext>
            </a:extLst>
          </p:cNvPr>
          <p:cNvPicPr>
            <a:picLocks noChangeAspect="1"/>
          </p:cNvPicPr>
          <p:nvPr/>
        </p:nvPicPr>
        <p:blipFill rotWithShape="1">
          <a:blip r:embed="rId6">
            <a:duotone>
              <a:prstClr val="black"/>
              <a:schemeClr val="accent2">
                <a:tint val="45000"/>
                <a:satMod val="400000"/>
              </a:schemeClr>
            </a:duotone>
            <a:extLst>
              <a:ext uri="{BEBA8EAE-BF5A-486C-A8C5-ECC9F3942E4B}">
                <a14:imgProps xmlns:a14="http://schemas.microsoft.com/office/drawing/2010/main">
                  <a14:imgLayer r:embed="rId7">
                    <a14:imgEffect>
                      <a14:artisticMosiaicBubbles/>
                    </a14:imgEffect>
                  </a14:imgLayer>
                </a14:imgProps>
              </a:ext>
              <a:ext uri="{28A0092B-C50C-407E-A947-70E740481C1C}">
                <a14:useLocalDpi xmlns:a14="http://schemas.microsoft.com/office/drawing/2010/main" val="0"/>
              </a:ext>
            </a:extLst>
          </a:blip>
          <a:srcRect l="53771" t="5566" r="8656" b="5566"/>
          <a:stretch/>
        </p:blipFill>
        <p:spPr>
          <a:xfrm>
            <a:off x="8805090" y="2586666"/>
            <a:ext cx="1965691" cy="3099401"/>
          </a:xfrm>
          <a:prstGeom prst="rect">
            <a:avLst/>
          </a:prstGeom>
        </p:spPr>
      </p:pic>
      <p:sp>
        <p:nvSpPr>
          <p:cNvPr id="6" name="Título 1">
            <a:extLst>
              <a:ext uri="{FF2B5EF4-FFF2-40B4-BE49-F238E27FC236}">
                <a16:creationId xmlns:a16="http://schemas.microsoft.com/office/drawing/2014/main" id="{43F54842-F8D3-4B43-8FB0-1618491F0B1F}"/>
              </a:ext>
            </a:extLst>
          </p:cNvPr>
          <p:cNvSpPr txBox="1">
            <a:spLocks/>
          </p:cNvSpPr>
          <p:nvPr/>
        </p:nvSpPr>
        <p:spPr>
          <a:xfrm>
            <a:off x="762001" y="763904"/>
            <a:ext cx="10507486" cy="810902"/>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s-ES" sz="4800" b="1" i="1" dirty="0">
                <a:solidFill>
                  <a:srgbClr val="00823D"/>
                </a:solidFill>
                <a:latin typeface="VAG Rounded Std Light" panose="020F0502020204020204" pitchFamily="34" charset="0"/>
              </a:rPr>
              <a:t>R</a:t>
            </a:r>
            <a:r>
              <a:rPr lang="es-CO" sz="4800" b="1" i="1" dirty="0">
                <a:solidFill>
                  <a:srgbClr val="00823D"/>
                </a:solidFill>
                <a:latin typeface="VAG Rounded Std Light" panose="020F0502020204020204" pitchFamily="34" charset="0"/>
              </a:rPr>
              <a:t>esponda las siguientes preguntas</a:t>
            </a:r>
            <a:endParaRPr lang="es-CO" sz="4800" i="1" dirty="0">
              <a:solidFill>
                <a:srgbClr val="00823D"/>
              </a:solidFill>
              <a:latin typeface="VAG Rounded Std Light" panose="020F0502020204020204" pitchFamily="34" charset="0"/>
            </a:endParaRPr>
          </a:p>
        </p:txBody>
      </p:sp>
    </p:spTree>
    <p:extLst>
      <p:ext uri="{BB962C8B-B14F-4D97-AF65-F5344CB8AC3E}">
        <p14:creationId xmlns:p14="http://schemas.microsoft.com/office/powerpoint/2010/main" val="128743141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76826109-CE71-4B5D-A750-2DD760A39C65}"/>
              </a:ext>
            </a:extLst>
          </p:cNvPr>
          <p:cNvPicPr>
            <a:picLocks noChangeAspect="1"/>
          </p:cNvPicPr>
          <p:nvPr/>
        </p:nvPicPr>
        <p:blipFill>
          <a:blip r:embed="rId2"/>
          <a:stretch>
            <a:fillRect/>
          </a:stretch>
        </p:blipFill>
        <p:spPr>
          <a:xfrm>
            <a:off x="-3" y="5433400"/>
            <a:ext cx="12192004" cy="1416050"/>
          </a:xfrm>
          <a:prstGeom prst="rect">
            <a:avLst/>
          </a:prstGeom>
        </p:spPr>
      </p:pic>
      <p:pic>
        <p:nvPicPr>
          <p:cNvPr id="11" name="Imagen 10">
            <a:extLst>
              <a:ext uri="{FF2B5EF4-FFF2-40B4-BE49-F238E27FC236}">
                <a16:creationId xmlns:a16="http://schemas.microsoft.com/office/drawing/2014/main" id="{FA16E24B-6FDE-43AE-AFF0-AD00A89C0A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9510934" y="79413"/>
            <a:ext cx="2854411" cy="2546135"/>
          </a:xfrm>
          <a:prstGeom prst="rect">
            <a:avLst/>
          </a:prstGeom>
        </p:spPr>
      </p:pic>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sp>
        <p:nvSpPr>
          <p:cNvPr id="4" name="Rectángulo 3">
            <a:extLst>
              <a:ext uri="{FF2B5EF4-FFF2-40B4-BE49-F238E27FC236}">
                <a16:creationId xmlns:a16="http://schemas.microsoft.com/office/drawing/2014/main" id="{21C189A9-23E1-4C2A-8F03-E2F030B16599}"/>
              </a:ext>
            </a:extLst>
          </p:cNvPr>
          <p:cNvSpPr/>
          <p:nvPr/>
        </p:nvSpPr>
        <p:spPr>
          <a:xfrm>
            <a:off x="740736" y="1374590"/>
            <a:ext cx="10710528" cy="3416320"/>
          </a:xfrm>
          <a:prstGeom prst="rect">
            <a:avLst/>
          </a:prstGeom>
        </p:spPr>
        <p:txBody>
          <a:bodyPr wrap="square">
            <a:spAutoFit/>
          </a:bodyPr>
          <a:lstStyle/>
          <a:p>
            <a:r>
              <a:rPr lang="es-MX" sz="2400" dirty="0"/>
              <a:t>A medida que el modelo se difundió, surgieron nuevas herramientas que lo convirtieron en un sistema complejo. Se puede mencionar los aportes de Taiichi Ohno, el ingeniero que gracias al desarrollo del sistema &lt;&lt;Just in time&gt;&gt; logró convertirse en vicepresidente ejecutivo en Toyota.</a:t>
            </a:r>
          </a:p>
          <a:p>
            <a:endParaRPr lang="es-MX" sz="2400" dirty="0"/>
          </a:p>
          <a:p>
            <a:pPr lvl="1"/>
            <a:r>
              <a:rPr lang="es-MX" sz="3200" dirty="0">
                <a:solidFill>
                  <a:schemeClr val="accent2">
                    <a:lumMod val="75000"/>
                  </a:schemeClr>
                </a:solidFill>
              </a:rPr>
              <a:t>Un producto de calidad no es necesariamente una empresa de calidad. Recuerde: las condiciones laborales y la innovación continua hacen parte de la </a:t>
            </a:r>
            <a:r>
              <a:rPr lang="es-MX" sz="3200" i="1" dirty="0">
                <a:solidFill>
                  <a:schemeClr val="accent2">
                    <a:lumMod val="75000"/>
                  </a:schemeClr>
                </a:solidFill>
              </a:rPr>
              <a:t>CALIDAD TOTAL</a:t>
            </a:r>
            <a:r>
              <a:rPr lang="es-MX" sz="3200" dirty="0">
                <a:solidFill>
                  <a:schemeClr val="accent2">
                    <a:lumMod val="75000"/>
                  </a:schemeClr>
                </a:solidFill>
              </a:rPr>
              <a:t>.</a:t>
            </a:r>
          </a:p>
        </p:txBody>
      </p:sp>
      <p:sp>
        <p:nvSpPr>
          <p:cNvPr id="5" name="Título 1">
            <a:extLst>
              <a:ext uri="{FF2B5EF4-FFF2-40B4-BE49-F238E27FC236}">
                <a16:creationId xmlns:a16="http://schemas.microsoft.com/office/drawing/2014/main" id="{C2C28D33-DA35-4CB2-A630-24C9856CB42D}"/>
              </a:ext>
            </a:extLst>
          </p:cNvPr>
          <p:cNvSpPr txBox="1">
            <a:spLocks/>
          </p:cNvSpPr>
          <p:nvPr/>
        </p:nvSpPr>
        <p:spPr>
          <a:xfrm>
            <a:off x="740736" y="350537"/>
            <a:ext cx="10507486" cy="810902"/>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s-CO" sz="4800" b="1" dirty="0">
                <a:solidFill>
                  <a:srgbClr val="00823D"/>
                </a:solidFill>
                <a:latin typeface="VAG Rounded Std Light" panose="020F0502020204020204" pitchFamily="34" charset="0"/>
              </a:rPr>
              <a:t>Calidad Total </a:t>
            </a:r>
            <a:r>
              <a:rPr lang="es-CO" sz="4800" i="1" dirty="0">
                <a:solidFill>
                  <a:srgbClr val="00823D"/>
                </a:solidFill>
                <a:latin typeface="VAG Rounded Std Light" panose="020F0502020204020204" pitchFamily="34" charset="0"/>
              </a:rPr>
              <a:t>(Kaoru Ishikawa – 60’s)</a:t>
            </a:r>
          </a:p>
        </p:txBody>
      </p:sp>
    </p:spTree>
    <p:extLst>
      <p:ext uri="{BB962C8B-B14F-4D97-AF65-F5344CB8AC3E}">
        <p14:creationId xmlns:p14="http://schemas.microsoft.com/office/powerpoint/2010/main" val="41848420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Imagen 18">
            <a:extLst>
              <a:ext uri="{FF2B5EF4-FFF2-40B4-BE49-F238E27FC236}">
                <a16:creationId xmlns:a16="http://schemas.microsoft.com/office/drawing/2014/main" id="{0185B0E1-9DA9-4F15-AED9-2C16CCEF59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552912"/>
            <a:ext cx="12191999" cy="1343191"/>
          </a:xfrm>
          <a:prstGeom prst="rect">
            <a:avLst/>
          </a:prstGeom>
        </p:spPr>
      </p:pic>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sp>
        <p:nvSpPr>
          <p:cNvPr id="2" name="Rectángulo 1">
            <a:extLst>
              <a:ext uri="{FF2B5EF4-FFF2-40B4-BE49-F238E27FC236}">
                <a16:creationId xmlns:a16="http://schemas.microsoft.com/office/drawing/2014/main" id="{86F9F9F8-5E03-4E70-B4E7-2DC17ED8B8D9}"/>
              </a:ext>
            </a:extLst>
          </p:cNvPr>
          <p:cNvSpPr/>
          <p:nvPr/>
        </p:nvSpPr>
        <p:spPr>
          <a:xfrm>
            <a:off x="740736" y="1374590"/>
            <a:ext cx="10710528" cy="3785652"/>
          </a:xfrm>
          <a:prstGeom prst="rect">
            <a:avLst/>
          </a:prstGeom>
        </p:spPr>
        <p:txBody>
          <a:bodyPr wrap="square">
            <a:spAutoFit/>
          </a:bodyPr>
          <a:lstStyle/>
          <a:p>
            <a:r>
              <a:rPr lang="es-MX" sz="2400" dirty="0"/>
              <a:t>Propone observar, rediseñar y modificar radicalmente los procesos de negocio con el objetivo de alcanzar logros contundentes. </a:t>
            </a:r>
          </a:p>
          <a:p>
            <a:endParaRPr lang="es-MX" sz="2400" dirty="0"/>
          </a:p>
          <a:p>
            <a:r>
              <a:rPr lang="es-MX" sz="2400" dirty="0"/>
              <a:t>Empresa como resultado de la alineación de una serie de procesos que responde a un cliente y a un proveedor y que desencadenan una serie de actividades para obtener determinado bien de consumo.</a:t>
            </a:r>
          </a:p>
          <a:p>
            <a:endParaRPr lang="es-MX" sz="2400" dirty="0"/>
          </a:p>
          <a:p>
            <a:r>
              <a:rPr lang="es-MX" sz="2400" dirty="0"/>
              <a:t>… parte desde cero, desmonta los paradigmas de servicio o producción y genera una nueva propuesta a partir de la pregunta: ¿cómo debería hacerse?. Olvidándose del proceso actual o del modelo con el que suelen operar otras compañías del sector.</a:t>
            </a:r>
            <a:endParaRPr lang="es-MX" dirty="0"/>
          </a:p>
        </p:txBody>
      </p:sp>
      <p:sp>
        <p:nvSpPr>
          <p:cNvPr id="3" name="Título 1">
            <a:extLst>
              <a:ext uri="{FF2B5EF4-FFF2-40B4-BE49-F238E27FC236}">
                <a16:creationId xmlns:a16="http://schemas.microsoft.com/office/drawing/2014/main" id="{A746D27B-AE71-48FF-8C53-2973AE351F04}"/>
              </a:ext>
            </a:extLst>
          </p:cNvPr>
          <p:cNvSpPr txBox="1">
            <a:spLocks/>
          </p:cNvSpPr>
          <p:nvPr/>
        </p:nvSpPr>
        <p:spPr>
          <a:xfrm>
            <a:off x="740736" y="350537"/>
            <a:ext cx="10507486" cy="810902"/>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s-CO" sz="4800" b="1" i="1" dirty="0">
                <a:solidFill>
                  <a:srgbClr val="00823D"/>
                </a:solidFill>
                <a:latin typeface="VAG Rounded Std Light" panose="020F0502020204020204" pitchFamily="34" charset="0"/>
              </a:rPr>
              <a:t>Reingeniería </a:t>
            </a:r>
            <a:r>
              <a:rPr lang="es-CO" sz="4800" i="1" dirty="0">
                <a:solidFill>
                  <a:srgbClr val="00823D"/>
                </a:solidFill>
                <a:latin typeface="VAG Rounded Std Light" panose="020F0502020204020204" pitchFamily="34" charset="0"/>
              </a:rPr>
              <a:t>(</a:t>
            </a:r>
            <a:r>
              <a:rPr lang="es-CO" sz="4800" i="1" dirty="0" err="1">
                <a:solidFill>
                  <a:srgbClr val="00823D"/>
                </a:solidFill>
                <a:latin typeface="VAG Rounded Std Light" panose="020F0502020204020204" pitchFamily="34" charset="0"/>
              </a:rPr>
              <a:t>Hammer</a:t>
            </a:r>
            <a:r>
              <a:rPr lang="es-CO" sz="4800" i="1" dirty="0">
                <a:solidFill>
                  <a:srgbClr val="00823D"/>
                </a:solidFill>
                <a:latin typeface="VAG Rounded Std Light" panose="020F0502020204020204" pitchFamily="34" charset="0"/>
              </a:rPr>
              <a:t> &amp; Champy – 80’s)</a:t>
            </a:r>
          </a:p>
        </p:txBody>
      </p:sp>
    </p:spTree>
    <p:extLst>
      <p:ext uri="{BB962C8B-B14F-4D97-AF65-F5344CB8AC3E}">
        <p14:creationId xmlns:p14="http://schemas.microsoft.com/office/powerpoint/2010/main" val="124298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76826109-CE71-4B5D-A750-2DD760A39C65}"/>
              </a:ext>
            </a:extLst>
          </p:cNvPr>
          <p:cNvPicPr>
            <a:picLocks noChangeAspect="1"/>
          </p:cNvPicPr>
          <p:nvPr/>
        </p:nvPicPr>
        <p:blipFill>
          <a:blip r:embed="rId2"/>
          <a:stretch>
            <a:fillRect/>
          </a:stretch>
        </p:blipFill>
        <p:spPr>
          <a:xfrm>
            <a:off x="-3" y="5433400"/>
            <a:ext cx="12192004" cy="1416050"/>
          </a:xfrm>
          <a:prstGeom prst="rect">
            <a:avLst/>
          </a:prstGeom>
        </p:spPr>
      </p:pic>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sp>
        <p:nvSpPr>
          <p:cNvPr id="3" name="Rectángulo 2">
            <a:extLst>
              <a:ext uri="{FF2B5EF4-FFF2-40B4-BE49-F238E27FC236}">
                <a16:creationId xmlns:a16="http://schemas.microsoft.com/office/drawing/2014/main" id="{66BC8D7B-FBAE-48A8-AA97-072FF6DD17AD}"/>
              </a:ext>
            </a:extLst>
          </p:cNvPr>
          <p:cNvSpPr/>
          <p:nvPr/>
        </p:nvSpPr>
        <p:spPr>
          <a:xfrm>
            <a:off x="740736" y="1395855"/>
            <a:ext cx="10710528" cy="2923877"/>
          </a:xfrm>
          <a:prstGeom prst="rect">
            <a:avLst/>
          </a:prstGeom>
        </p:spPr>
        <p:txBody>
          <a:bodyPr wrap="square">
            <a:spAutoFit/>
          </a:bodyPr>
          <a:lstStyle/>
          <a:p>
            <a:r>
              <a:rPr lang="es-MX" sz="2400" dirty="0"/>
              <a:t>Es indispensable que la reingeniería se dirija al proceso y no a la función. En algunos casos el modelo operativo de algunas empresas es obsoleto, dado el entorno competitivo que existe hoy.</a:t>
            </a:r>
          </a:p>
          <a:p>
            <a:endParaRPr lang="es-MX" sz="2400" dirty="0"/>
          </a:p>
          <a:p>
            <a:endParaRPr lang="es-MX" sz="2400" dirty="0"/>
          </a:p>
          <a:p>
            <a:pPr lvl="1"/>
            <a:r>
              <a:rPr lang="es-MX" sz="3200" dirty="0">
                <a:solidFill>
                  <a:schemeClr val="accent2">
                    <a:lumMod val="75000"/>
                  </a:schemeClr>
                </a:solidFill>
              </a:rPr>
              <a:t>Los productos responden a los procesos que se dan al interior de la compañía.</a:t>
            </a:r>
          </a:p>
        </p:txBody>
      </p:sp>
      <p:sp>
        <p:nvSpPr>
          <p:cNvPr id="5" name="Título 1">
            <a:extLst>
              <a:ext uri="{FF2B5EF4-FFF2-40B4-BE49-F238E27FC236}">
                <a16:creationId xmlns:a16="http://schemas.microsoft.com/office/drawing/2014/main" id="{6AD89DE7-2E5D-4BF7-9D67-B681797BB3B6}"/>
              </a:ext>
            </a:extLst>
          </p:cNvPr>
          <p:cNvSpPr txBox="1">
            <a:spLocks/>
          </p:cNvSpPr>
          <p:nvPr/>
        </p:nvSpPr>
        <p:spPr>
          <a:xfrm>
            <a:off x="740736" y="350537"/>
            <a:ext cx="10507486" cy="810902"/>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s-CO" sz="4800" b="1" i="1" dirty="0">
                <a:solidFill>
                  <a:srgbClr val="00823D"/>
                </a:solidFill>
                <a:latin typeface="VAG Rounded Std Light" panose="020F0502020204020204" pitchFamily="34" charset="0"/>
              </a:rPr>
              <a:t>Reingeniería </a:t>
            </a:r>
            <a:r>
              <a:rPr lang="es-CO" sz="4800" i="1" dirty="0">
                <a:solidFill>
                  <a:srgbClr val="00823D"/>
                </a:solidFill>
                <a:latin typeface="VAG Rounded Std Light" panose="020F0502020204020204" pitchFamily="34" charset="0"/>
              </a:rPr>
              <a:t>(</a:t>
            </a:r>
            <a:r>
              <a:rPr lang="es-CO" sz="4800" i="1" dirty="0" err="1">
                <a:solidFill>
                  <a:srgbClr val="00823D"/>
                </a:solidFill>
                <a:latin typeface="VAG Rounded Std Light" panose="020F0502020204020204" pitchFamily="34" charset="0"/>
              </a:rPr>
              <a:t>Hammer</a:t>
            </a:r>
            <a:r>
              <a:rPr lang="es-CO" sz="4800" i="1" dirty="0">
                <a:solidFill>
                  <a:srgbClr val="00823D"/>
                </a:solidFill>
                <a:latin typeface="VAG Rounded Std Light" panose="020F0502020204020204" pitchFamily="34" charset="0"/>
              </a:rPr>
              <a:t> &amp; Champy – 80’s)</a:t>
            </a:r>
          </a:p>
        </p:txBody>
      </p:sp>
    </p:spTree>
    <p:extLst>
      <p:ext uri="{BB962C8B-B14F-4D97-AF65-F5344CB8AC3E}">
        <p14:creationId xmlns:p14="http://schemas.microsoft.com/office/powerpoint/2010/main" val="268512223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Imagen 16">
            <a:extLst>
              <a:ext uri="{FF2B5EF4-FFF2-40B4-BE49-F238E27FC236}">
                <a16:creationId xmlns:a16="http://schemas.microsoft.com/office/drawing/2014/main" id="{F5896410-EFB8-4523-B5DC-2DA338550F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552912"/>
            <a:ext cx="12191999" cy="1343191"/>
          </a:xfrm>
          <a:prstGeom prst="rect">
            <a:avLst/>
          </a:prstGeom>
        </p:spPr>
      </p:pic>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sp>
        <p:nvSpPr>
          <p:cNvPr id="2" name="Rectángulo 1">
            <a:extLst>
              <a:ext uri="{FF2B5EF4-FFF2-40B4-BE49-F238E27FC236}">
                <a16:creationId xmlns:a16="http://schemas.microsoft.com/office/drawing/2014/main" id="{FFF824B1-4BC9-45E9-822D-58AC46D83811}"/>
              </a:ext>
            </a:extLst>
          </p:cNvPr>
          <p:cNvSpPr/>
          <p:nvPr/>
        </p:nvSpPr>
        <p:spPr>
          <a:xfrm>
            <a:off x="740736" y="1374590"/>
            <a:ext cx="10507486" cy="4154984"/>
          </a:xfrm>
          <a:prstGeom prst="rect">
            <a:avLst/>
          </a:prstGeom>
        </p:spPr>
        <p:txBody>
          <a:bodyPr wrap="square">
            <a:spAutoFit/>
          </a:bodyPr>
          <a:lstStyle/>
          <a:p>
            <a:r>
              <a:rPr lang="es-MX" sz="2400" dirty="0"/>
              <a:t>Se basa en la administración de las relaciones con los clientes que hoy se realiza a través de un software. </a:t>
            </a:r>
          </a:p>
          <a:p>
            <a:endParaRPr lang="es-MX" sz="2400" dirty="0"/>
          </a:p>
          <a:p>
            <a:r>
              <a:rPr lang="es-MX" sz="2400" dirty="0"/>
              <a:t>Programa que facilita la utilización de los datos recolectados en cada intercambio del usuario con la compañía. Lo ideal es que esta información permita darle un nivel de caracterización al cliente de modo que la empresa se adelante a sus necesidades y logre brindarle valor a su oferta.</a:t>
            </a:r>
          </a:p>
          <a:p>
            <a:endParaRPr lang="es-MX" sz="2400" dirty="0"/>
          </a:p>
          <a:p>
            <a:r>
              <a:rPr lang="es-MX" sz="2400" dirty="0"/>
              <a:t>El cliente se configura como el fundamento del negocio. Son sus movimientos, entendidos como preferencias y expectativas, los que motivan las decisiones gerenciales.</a:t>
            </a:r>
          </a:p>
        </p:txBody>
      </p:sp>
      <p:sp>
        <p:nvSpPr>
          <p:cNvPr id="3" name="Título 1">
            <a:extLst>
              <a:ext uri="{FF2B5EF4-FFF2-40B4-BE49-F238E27FC236}">
                <a16:creationId xmlns:a16="http://schemas.microsoft.com/office/drawing/2014/main" id="{77F3104C-3AC0-4424-9C39-EAD8E6174FBC}"/>
              </a:ext>
            </a:extLst>
          </p:cNvPr>
          <p:cNvSpPr txBox="1">
            <a:spLocks/>
          </p:cNvSpPr>
          <p:nvPr/>
        </p:nvSpPr>
        <p:spPr>
          <a:xfrm>
            <a:off x="740736" y="350537"/>
            <a:ext cx="10507486" cy="810902"/>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s-CO" sz="4800" b="1" i="1" dirty="0">
                <a:solidFill>
                  <a:srgbClr val="00823D"/>
                </a:solidFill>
                <a:latin typeface="VAG Rounded Std Light" panose="020F0502020204020204" pitchFamily="34" charset="0"/>
              </a:rPr>
              <a:t>CRM </a:t>
            </a:r>
            <a:r>
              <a:rPr lang="es-CO" sz="4800" i="1" dirty="0">
                <a:solidFill>
                  <a:srgbClr val="00823D"/>
                </a:solidFill>
                <a:latin typeface="VAG Rounded Std Light" panose="020F0502020204020204" pitchFamily="34" charset="0"/>
              </a:rPr>
              <a:t>(</a:t>
            </a:r>
            <a:r>
              <a:rPr lang="es-CO" sz="3600" i="1" dirty="0" err="1">
                <a:solidFill>
                  <a:srgbClr val="00823D"/>
                </a:solidFill>
                <a:latin typeface="VAG Rounded Std Light" panose="020F0502020204020204" pitchFamily="34" charset="0"/>
              </a:rPr>
              <a:t>Customer</a:t>
            </a:r>
            <a:r>
              <a:rPr lang="es-CO" sz="3600" i="1" dirty="0">
                <a:solidFill>
                  <a:srgbClr val="00823D"/>
                </a:solidFill>
                <a:latin typeface="VAG Rounded Std Light" panose="020F0502020204020204" pitchFamily="34" charset="0"/>
              </a:rPr>
              <a:t> </a:t>
            </a:r>
            <a:r>
              <a:rPr lang="es-CO" sz="3600" i="1" dirty="0" err="1">
                <a:solidFill>
                  <a:srgbClr val="00823D"/>
                </a:solidFill>
                <a:latin typeface="VAG Rounded Std Light" panose="020F0502020204020204" pitchFamily="34" charset="0"/>
              </a:rPr>
              <a:t>Relationship</a:t>
            </a:r>
            <a:r>
              <a:rPr lang="es-CO" sz="3600" i="1" dirty="0">
                <a:solidFill>
                  <a:srgbClr val="00823D"/>
                </a:solidFill>
                <a:latin typeface="VAG Rounded Std Light" panose="020F0502020204020204" pitchFamily="34" charset="0"/>
              </a:rPr>
              <a:t> Management</a:t>
            </a:r>
            <a:r>
              <a:rPr lang="es-CO" sz="4800" i="1" dirty="0">
                <a:solidFill>
                  <a:srgbClr val="00823D"/>
                </a:solidFill>
                <a:latin typeface="VAG Rounded Std Light" panose="020F0502020204020204" pitchFamily="34" charset="0"/>
              </a:rPr>
              <a:t>– 90’s)</a:t>
            </a:r>
          </a:p>
        </p:txBody>
      </p:sp>
    </p:spTree>
    <p:extLst>
      <p:ext uri="{BB962C8B-B14F-4D97-AF65-F5344CB8AC3E}">
        <p14:creationId xmlns:p14="http://schemas.microsoft.com/office/powerpoint/2010/main" val="412833302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Imagen 16">
            <a:extLst>
              <a:ext uri="{FF2B5EF4-FFF2-40B4-BE49-F238E27FC236}">
                <a16:creationId xmlns:a16="http://schemas.microsoft.com/office/drawing/2014/main" id="{F5896410-EFB8-4523-B5DC-2DA338550F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5552912"/>
            <a:ext cx="12191999" cy="1343191"/>
          </a:xfrm>
          <a:prstGeom prst="rect">
            <a:avLst/>
          </a:prstGeom>
        </p:spPr>
      </p:pic>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sp>
        <p:nvSpPr>
          <p:cNvPr id="3" name="Rectángulo 2">
            <a:extLst>
              <a:ext uri="{FF2B5EF4-FFF2-40B4-BE49-F238E27FC236}">
                <a16:creationId xmlns:a16="http://schemas.microsoft.com/office/drawing/2014/main" id="{F4E47D9B-7368-437C-A3AF-25D963981767}"/>
              </a:ext>
            </a:extLst>
          </p:cNvPr>
          <p:cNvSpPr/>
          <p:nvPr/>
        </p:nvSpPr>
        <p:spPr>
          <a:xfrm>
            <a:off x="740736" y="1374590"/>
            <a:ext cx="10507486" cy="4401205"/>
          </a:xfrm>
          <a:prstGeom prst="rect">
            <a:avLst/>
          </a:prstGeom>
        </p:spPr>
        <p:txBody>
          <a:bodyPr wrap="square">
            <a:spAutoFit/>
          </a:bodyPr>
          <a:lstStyle/>
          <a:p>
            <a:r>
              <a:rPr lang="es-MX" sz="2400" dirty="0"/>
              <a:t>Hay pocas posibilidades de que una empresa logre generar un crecimiento rentable en el futuro si se enfrasca en el &lt;&lt;océano rojo&gt;&gt;, un entorno donde todos los participantes han logrado ser tan competitivos que las posibilidades para salir bien librados son cada vez menores.</a:t>
            </a:r>
          </a:p>
          <a:p>
            <a:endParaRPr lang="es-MX" sz="2400" dirty="0"/>
          </a:p>
          <a:p>
            <a:r>
              <a:rPr lang="es-MX" sz="2400" dirty="0"/>
              <a:t>Las empresas tiene que crear un &lt;&lt;océano azul&gt;&gt; mediante un método de formulación estratégica que permita realizar una propuesta de tal valor al cliente que la oferta de la competencia se vuelva irrelevante.</a:t>
            </a:r>
          </a:p>
          <a:p>
            <a:endParaRPr lang="es-MX" sz="2400" dirty="0"/>
          </a:p>
          <a:p>
            <a:pPr lvl="1"/>
            <a:r>
              <a:rPr lang="es-MX" sz="3200" dirty="0">
                <a:solidFill>
                  <a:schemeClr val="accent2">
                    <a:lumMod val="75000"/>
                  </a:schemeClr>
                </a:solidFill>
              </a:rPr>
              <a:t>No compita contra sus rivales, invente un océano azul para su empresa.</a:t>
            </a:r>
          </a:p>
        </p:txBody>
      </p:sp>
      <p:sp>
        <p:nvSpPr>
          <p:cNvPr id="4" name="Título 1">
            <a:extLst>
              <a:ext uri="{FF2B5EF4-FFF2-40B4-BE49-F238E27FC236}">
                <a16:creationId xmlns:a16="http://schemas.microsoft.com/office/drawing/2014/main" id="{803C0596-F69A-4B71-AD41-BA8BFED76DB0}"/>
              </a:ext>
            </a:extLst>
          </p:cNvPr>
          <p:cNvSpPr txBox="1">
            <a:spLocks/>
          </p:cNvSpPr>
          <p:nvPr/>
        </p:nvSpPr>
        <p:spPr>
          <a:xfrm>
            <a:off x="740736" y="350537"/>
            <a:ext cx="10507486" cy="810902"/>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s-CO" sz="4800" b="1" i="1" dirty="0">
                <a:solidFill>
                  <a:srgbClr val="00823D"/>
                </a:solidFill>
                <a:latin typeface="VAG Rounded Std Light" panose="020F0502020204020204" pitchFamily="34" charset="0"/>
              </a:rPr>
              <a:t>Océano azul </a:t>
            </a:r>
            <a:r>
              <a:rPr lang="es-CO" sz="4800" i="1" dirty="0">
                <a:solidFill>
                  <a:srgbClr val="00823D"/>
                </a:solidFill>
                <a:latin typeface="VAG Rounded Std Light" panose="020F0502020204020204" pitchFamily="34" charset="0"/>
              </a:rPr>
              <a:t>(</a:t>
            </a:r>
            <a:r>
              <a:rPr lang="es-CO" sz="3600" i="1" dirty="0">
                <a:solidFill>
                  <a:srgbClr val="00823D"/>
                </a:solidFill>
                <a:latin typeface="VAG Rounded Std Light" panose="020F0502020204020204" pitchFamily="34" charset="0"/>
              </a:rPr>
              <a:t>Chan Kim, Mauborgne</a:t>
            </a:r>
            <a:r>
              <a:rPr lang="es-CO" sz="4800" i="1" dirty="0">
                <a:solidFill>
                  <a:srgbClr val="00823D"/>
                </a:solidFill>
                <a:latin typeface="VAG Rounded Std Light" panose="020F0502020204020204" pitchFamily="34" charset="0"/>
              </a:rPr>
              <a:t>– 2000)</a:t>
            </a:r>
          </a:p>
        </p:txBody>
      </p:sp>
    </p:spTree>
    <p:extLst>
      <p:ext uri="{BB962C8B-B14F-4D97-AF65-F5344CB8AC3E}">
        <p14:creationId xmlns:p14="http://schemas.microsoft.com/office/powerpoint/2010/main" val="105805167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76826109-CE71-4B5D-A750-2DD760A39C65}"/>
              </a:ext>
            </a:extLst>
          </p:cNvPr>
          <p:cNvPicPr>
            <a:picLocks noChangeAspect="1"/>
          </p:cNvPicPr>
          <p:nvPr/>
        </p:nvPicPr>
        <p:blipFill>
          <a:blip r:embed="rId2"/>
          <a:stretch>
            <a:fillRect/>
          </a:stretch>
        </p:blipFill>
        <p:spPr>
          <a:xfrm>
            <a:off x="-3" y="5433400"/>
            <a:ext cx="12192004" cy="1416050"/>
          </a:xfrm>
          <a:prstGeom prst="rect">
            <a:avLst/>
          </a:prstGeom>
        </p:spPr>
      </p:pic>
      <p:pic>
        <p:nvPicPr>
          <p:cNvPr id="7" name="Imagen 6">
            <a:extLst>
              <a:ext uri="{FF2B5EF4-FFF2-40B4-BE49-F238E27FC236}">
                <a16:creationId xmlns:a16="http://schemas.microsoft.com/office/drawing/2014/main" id="{0A6261AC-B513-41A7-B604-701F360906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1604" y="4671250"/>
            <a:ext cx="2434092" cy="2178200"/>
          </a:xfrm>
          <a:prstGeom prst="rect">
            <a:avLst/>
          </a:prstGeom>
        </p:spPr>
      </p:pic>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sp>
        <p:nvSpPr>
          <p:cNvPr id="3" name="Rectángulo 2">
            <a:extLst>
              <a:ext uri="{FF2B5EF4-FFF2-40B4-BE49-F238E27FC236}">
                <a16:creationId xmlns:a16="http://schemas.microsoft.com/office/drawing/2014/main" id="{E8D4B56A-7B7E-44AC-9B82-7052AC3A01EF}"/>
              </a:ext>
            </a:extLst>
          </p:cNvPr>
          <p:cNvSpPr/>
          <p:nvPr/>
        </p:nvSpPr>
        <p:spPr>
          <a:xfrm>
            <a:off x="740736" y="499194"/>
            <a:ext cx="10507486" cy="3539430"/>
          </a:xfrm>
          <a:prstGeom prst="rect">
            <a:avLst/>
          </a:prstGeom>
        </p:spPr>
        <p:txBody>
          <a:bodyPr wrap="square">
            <a:spAutoFit/>
          </a:bodyPr>
          <a:lstStyle/>
          <a:p>
            <a:r>
              <a:rPr lang="es-MX" sz="2400" dirty="0"/>
              <a:t>Cada año surge un nuevo modelo que asegura el éxito gerencial, esto a provocado caos y frustración.</a:t>
            </a:r>
          </a:p>
          <a:p>
            <a:endParaRPr lang="es-MX" sz="2400" dirty="0"/>
          </a:p>
          <a:p>
            <a:r>
              <a:rPr lang="es-MX" sz="2400" dirty="0"/>
              <a:t>Cada cinco años aparece una nueva tendencia gerencial, pero si no se le presta atención al modo en el que la empresa se relaciona con sus clientes, es inútil aplicarlas.</a:t>
            </a:r>
          </a:p>
          <a:p>
            <a:endParaRPr lang="es-MX" sz="2400" dirty="0"/>
          </a:p>
          <a:p>
            <a:pPr lvl="2"/>
            <a:r>
              <a:rPr lang="es-MX" sz="2800" dirty="0">
                <a:solidFill>
                  <a:schemeClr val="accent2">
                    <a:lumMod val="75000"/>
                  </a:schemeClr>
                </a:solidFill>
              </a:rPr>
              <a:t>El problema no es si las empresas asumen o no una estrategia competitiva, sino hacia dónde dirigen sus esfuerzos.</a:t>
            </a:r>
          </a:p>
        </p:txBody>
      </p:sp>
    </p:spTree>
    <p:extLst>
      <p:ext uri="{BB962C8B-B14F-4D97-AF65-F5344CB8AC3E}">
        <p14:creationId xmlns:p14="http://schemas.microsoft.com/office/powerpoint/2010/main" val="150124572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76826109-CE71-4B5D-A750-2DD760A39C65}"/>
              </a:ext>
            </a:extLst>
          </p:cNvPr>
          <p:cNvPicPr>
            <a:picLocks noChangeAspect="1"/>
          </p:cNvPicPr>
          <p:nvPr/>
        </p:nvPicPr>
        <p:blipFill>
          <a:blip r:embed="rId2"/>
          <a:stretch>
            <a:fillRect/>
          </a:stretch>
        </p:blipFill>
        <p:spPr>
          <a:xfrm>
            <a:off x="-3" y="5433400"/>
            <a:ext cx="12192004" cy="1416050"/>
          </a:xfrm>
          <a:prstGeom prst="rect">
            <a:avLst/>
          </a:prstGeom>
        </p:spPr>
      </p:pic>
      <p:pic>
        <p:nvPicPr>
          <p:cNvPr id="7" name="Imagen 6">
            <a:extLst>
              <a:ext uri="{FF2B5EF4-FFF2-40B4-BE49-F238E27FC236}">
                <a16:creationId xmlns:a16="http://schemas.microsoft.com/office/drawing/2014/main" id="{0A6261AC-B513-41A7-B604-701F360906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980" y="4367399"/>
            <a:ext cx="2434092" cy="2178200"/>
          </a:xfrm>
          <a:prstGeom prst="rect">
            <a:avLst/>
          </a:prstGeom>
        </p:spPr>
      </p:pic>
      <p:pic>
        <p:nvPicPr>
          <p:cNvPr id="11" name="Imagen 10">
            <a:extLst>
              <a:ext uri="{FF2B5EF4-FFF2-40B4-BE49-F238E27FC236}">
                <a16:creationId xmlns:a16="http://schemas.microsoft.com/office/drawing/2014/main" id="{FA16E24B-6FDE-43AE-AFF0-AD00A89C0A2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9510934" y="79413"/>
            <a:ext cx="2854411" cy="2546135"/>
          </a:xfrm>
          <a:prstGeom prst="rect">
            <a:avLst/>
          </a:prstGeom>
        </p:spPr>
      </p:pic>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sp>
        <p:nvSpPr>
          <p:cNvPr id="6" name="Rectángulo 5">
            <a:extLst>
              <a:ext uri="{FF2B5EF4-FFF2-40B4-BE49-F238E27FC236}">
                <a16:creationId xmlns:a16="http://schemas.microsoft.com/office/drawing/2014/main" id="{A457CCEC-C2F4-43E1-B963-0093A20992DA}"/>
              </a:ext>
            </a:extLst>
          </p:cNvPr>
          <p:cNvSpPr/>
          <p:nvPr/>
        </p:nvSpPr>
        <p:spPr>
          <a:xfrm>
            <a:off x="842256" y="1286720"/>
            <a:ext cx="10507486" cy="2677656"/>
          </a:xfrm>
          <a:prstGeom prst="rect">
            <a:avLst/>
          </a:prstGeom>
        </p:spPr>
        <p:txBody>
          <a:bodyPr wrap="square">
            <a:spAutoFit/>
          </a:bodyPr>
          <a:lstStyle/>
          <a:p>
            <a:r>
              <a:rPr lang="es-MX" sz="2400" dirty="0"/>
              <a:t>De acuerdo con el </a:t>
            </a:r>
            <a:r>
              <a:rPr lang="es-MX" sz="2400" i="1" dirty="0"/>
              <a:t>International Customers Institute </a:t>
            </a:r>
            <a:r>
              <a:rPr lang="es-MX" sz="2400" dirty="0"/>
              <a:t>cuesta cinco veces más salir a conseguir nuevos clientes que conservar los que ya se tienen.</a:t>
            </a:r>
          </a:p>
          <a:p>
            <a:endParaRPr lang="es-MX" sz="2400" dirty="0">
              <a:solidFill>
                <a:schemeClr val="accent2">
                  <a:lumMod val="75000"/>
                </a:schemeClr>
              </a:solidFill>
            </a:endParaRPr>
          </a:p>
          <a:p>
            <a:r>
              <a:rPr lang="es-MX" sz="2400" dirty="0">
                <a:solidFill>
                  <a:schemeClr val="accent2">
                    <a:lumMod val="75000"/>
                  </a:schemeClr>
                </a:solidFill>
              </a:rPr>
              <a:t>Una organización, que además de cumplir con su promesa de calidad, logra adelantarse a las expectativas del usuario y consigue encantarlo, esta practicando la &lt;&lt;</a:t>
            </a:r>
            <a:r>
              <a:rPr lang="es-MX" sz="2400" i="1" dirty="0">
                <a:solidFill>
                  <a:schemeClr val="accent2">
                    <a:lumMod val="75000"/>
                  </a:schemeClr>
                </a:solidFill>
              </a:rPr>
              <a:t>clientización</a:t>
            </a:r>
            <a:r>
              <a:rPr lang="es-MX" sz="2400" dirty="0">
                <a:solidFill>
                  <a:schemeClr val="accent2">
                    <a:lumMod val="75000"/>
                  </a:schemeClr>
                </a:solidFill>
              </a:rPr>
              <a:t>&gt;&gt;: cuando el cliente toma la decisión de regresar una y otra vez por eso único que ofrece una empresa.</a:t>
            </a:r>
            <a:endParaRPr lang="es-MX" sz="3200" dirty="0">
              <a:solidFill>
                <a:schemeClr val="accent2">
                  <a:lumMod val="75000"/>
                </a:schemeClr>
              </a:solidFill>
            </a:endParaRPr>
          </a:p>
        </p:txBody>
      </p:sp>
    </p:spTree>
    <p:extLst>
      <p:ext uri="{BB962C8B-B14F-4D97-AF65-F5344CB8AC3E}">
        <p14:creationId xmlns:p14="http://schemas.microsoft.com/office/powerpoint/2010/main" val="164069136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76826109-CE71-4B5D-A750-2DD760A39C65}"/>
              </a:ext>
            </a:extLst>
          </p:cNvPr>
          <p:cNvPicPr>
            <a:picLocks noChangeAspect="1"/>
          </p:cNvPicPr>
          <p:nvPr/>
        </p:nvPicPr>
        <p:blipFill>
          <a:blip r:embed="rId2"/>
          <a:stretch>
            <a:fillRect/>
          </a:stretch>
        </p:blipFill>
        <p:spPr>
          <a:xfrm>
            <a:off x="-3" y="5433400"/>
            <a:ext cx="12192004" cy="1416050"/>
          </a:xfrm>
          <a:prstGeom prst="rect">
            <a:avLst/>
          </a:prstGeom>
        </p:spPr>
      </p:pic>
      <p:pic>
        <p:nvPicPr>
          <p:cNvPr id="11" name="Imagen 10">
            <a:extLst>
              <a:ext uri="{FF2B5EF4-FFF2-40B4-BE49-F238E27FC236}">
                <a16:creationId xmlns:a16="http://schemas.microsoft.com/office/drawing/2014/main" id="{FA16E24B-6FDE-43AE-AFF0-AD00A89C0A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9510934" y="79413"/>
            <a:ext cx="2854411" cy="2546135"/>
          </a:xfrm>
          <a:prstGeom prst="rect">
            <a:avLst/>
          </a:prstGeom>
        </p:spPr>
      </p:pic>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pic>
        <p:nvPicPr>
          <p:cNvPr id="8" name="Imagen 7" descr="Imagen que contiene Texto&#10;&#10;Descripción generada automáticamente">
            <a:extLst>
              <a:ext uri="{FF2B5EF4-FFF2-40B4-BE49-F238E27FC236}">
                <a16:creationId xmlns:a16="http://schemas.microsoft.com/office/drawing/2014/main" id="{74A3E366-5A0E-4AF1-8655-913BAFCDA789}"/>
              </a:ext>
            </a:extLst>
          </p:cNvPr>
          <p:cNvPicPr>
            <a:picLocks noChangeAspect="1"/>
          </p:cNvPicPr>
          <p:nvPr/>
        </p:nvPicPr>
        <p:blipFill rotWithShape="1">
          <a:blip r:embed="rId5">
            <a:duotone>
              <a:prstClr val="black"/>
              <a:schemeClr val="accent6">
                <a:tint val="45000"/>
                <a:satMod val="400000"/>
              </a:schemeClr>
            </a:duotone>
            <a:extLst>
              <a:ext uri="{28A0092B-C50C-407E-A947-70E740481C1C}">
                <a14:useLocalDpi xmlns:a14="http://schemas.microsoft.com/office/drawing/2010/main" val="0"/>
              </a:ext>
            </a:extLst>
          </a:blip>
          <a:srcRect t="14872" r="9658" b="4555"/>
          <a:stretch/>
        </p:blipFill>
        <p:spPr>
          <a:xfrm rot="16200000">
            <a:off x="6613807" y="-137298"/>
            <a:ext cx="4646735" cy="5525691"/>
          </a:xfrm>
          <a:prstGeom prst="rect">
            <a:avLst/>
          </a:prstGeom>
        </p:spPr>
      </p:pic>
      <p:sp>
        <p:nvSpPr>
          <p:cNvPr id="12" name="CuadroTexto 11">
            <a:extLst>
              <a:ext uri="{FF2B5EF4-FFF2-40B4-BE49-F238E27FC236}">
                <a16:creationId xmlns:a16="http://schemas.microsoft.com/office/drawing/2014/main" id="{A63E6DA9-79FB-490A-8586-0F9CEDA76556}"/>
              </a:ext>
            </a:extLst>
          </p:cNvPr>
          <p:cNvSpPr txBox="1"/>
          <p:nvPr/>
        </p:nvSpPr>
        <p:spPr>
          <a:xfrm>
            <a:off x="511985" y="1450760"/>
            <a:ext cx="4999961" cy="3693319"/>
          </a:xfrm>
          <a:prstGeom prst="rect">
            <a:avLst/>
          </a:prstGeom>
          <a:noFill/>
        </p:spPr>
        <p:txBody>
          <a:bodyPr wrap="square">
            <a:spAutoFit/>
          </a:bodyPr>
          <a:lstStyle/>
          <a:p>
            <a:r>
              <a:rPr lang="es-MX" sz="1800" dirty="0">
                <a:solidFill>
                  <a:schemeClr val="accent2">
                    <a:lumMod val="75000"/>
                  </a:schemeClr>
                </a:solidFill>
              </a:rPr>
              <a:t>Servicios públicos, “Servicio al ciudadano”, porque los clientes son los ciudadanos. </a:t>
            </a:r>
          </a:p>
          <a:p>
            <a:endParaRPr lang="es-MX" dirty="0">
              <a:solidFill>
                <a:schemeClr val="accent2">
                  <a:lumMod val="75000"/>
                </a:schemeClr>
              </a:solidFill>
            </a:endParaRPr>
          </a:p>
          <a:p>
            <a:r>
              <a:rPr lang="es-MX" dirty="0">
                <a:solidFill>
                  <a:schemeClr val="accent2">
                    <a:lumMod val="75000"/>
                  </a:schemeClr>
                </a:solidFill>
              </a:rPr>
              <a:t>Sector con los peores indicadores de servicio en Colombia y en América Latina. Solo superadas por el transporte urbano, que en su mayoría lo prestan privados. </a:t>
            </a:r>
          </a:p>
          <a:p>
            <a:endParaRPr lang="es-MX" dirty="0">
              <a:solidFill>
                <a:schemeClr val="accent2">
                  <a:lumMod val="75000"/>
                </a:schemeClr>
              </a:solidFill>
            </a:endParaRPr>
          </a:p>
          <a:p>
            <a:r>
              <a:rPr lang="es-MX" dirty="0">
                <a:solidFill>
                  <a:schemeClr val="accent2">
                    <a:lumMod val="75000"/>
                  </a:schemeClr>
                </a:solidFill>
              </a:rPr>
              <a:t>Los funcionarios no tiene conciencia de que su sueldo lo pagan los ciudadanos.</a:t>
            </a:r>
          </a:p>
          <a:p>
            <a:endParaRPr lang="es-MX" dirty="0">
              <a:solidFill>
                <a:schemeClr val="accent2">
                  <a:lumMod val="75000"/>
                </a:schemeClr>
              </a:solidFill>
            </a:endParaRPr>
          </a:p>
          <a:p>
            <a:r>
              <a:rPr lang="es-MX" sz="1400" dirty="0">
                <a:solidFill>
                  <a:schemeClr val="accent2">
                    <a:lumMod val="75000"/>
                  </a:schemeClr>
                </a:solidFill>
              </a:rPr>
              <a:t>* https://www.portafolio.co/negocios/la-insatisfaccion-reina-en-calidad-del-servicio-530725</a:t>
            </a:r>
            <a:endParaRPr lang="es-CO" sz="1400" dirty="0"/>
          </a:p>
        </p:txBody>
      </p:sp>
      <p:pic>
        <p:nvPicPr>
          <p:cNvPr id="10" name="Imagen 9">
            <a:extLst>
              <a:ext uri="{FF2B5EF4-FFF2-40B4-BE49-F238E27FC236}">
                <a16:creationId xmlns:a16="http://schemas.microsoft.com/office/drawing/2014/main" id="{7531694C-CA2A-4E6A-B815-75CD5D574D4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34947" y="3963225"/>
            <a:ext cx="2434092" cy="2178200"/>
          </a:xfrm>
          <a:prstGeom prst="rect">
            <a:avLst/>
          </a:prstGeom>
        </p:spPr>
      </p:pic>
      <p:sp>
        <p:nvSpPr>
          <p:cNvPr id="16" name="Título 1">
            <a:extLst>
              <a:ext uri="{FF2B5EF4-FFF2-40B4-BE49-F238E27FC236}">
                <a16:creationId xmlns:a16="http://schemas.microsoft.com/office/drawing/2014/main" id="{18C16AF4-145B-4B80-A14F-3C5DB0A0C776}"/>
              </a:ext>
            </a:extLst>
          </p:cNvPr>
          <p:cNvSpPr txBox="1">
            <a:spLocks/>
          </p:cNvSpPr>
          <p:nvPr/>
        </p:nvSpPr>
        <p:spPr>
          <a:xfrm>
            <a:off x="511985" y="350537"/>
            <a:ext cx="10507486" cy="810902"/>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s-CO" sz="4800" b="1" i="1" dirty="0">
                <a:solidFill>
                  <a:srgbClr val="00823D"/>
                </a:solidFill>
                <a:latin typeface="VAG Rounded Std Light" panose="020F0502020204020204" pitchFamily="34" charset="0"/>
              </a:rPr>
              <a:t>Sector público</a:t>
            </a:r>
            <a:endParaRPr lang="es-CO" sz="4800" i="1" dirty="0">
              <a:solidFill>
                <a:srgbClr val="00823D"/>
              </a:solidFill>
              <a:latin typeface="VAG Rounded Std Light" panose="020F0502020204020204" pitchFamily="34" charset="0"/>
            </a:endParaRPr>
          </a:p>
        </p:txBody>
      </p:sp>
    </p:spTree>
    <p:extLst>
      <p:ext uri="{BB962C8B-B14F-4D97-AF65-F5344CB8AC3E}">
        <p14:creationId xmlns:p14="http://schemas.microsoft.com/office/powerpoint/2010/main" val="323840475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76826109-CE71-4B5D-A750-2DD760A39C65}"/>
              </a:ext>
            </a:extLst>
          </p:cNvPr>
          <p:cNvPicPr>
            <a:picLocks noChangeAspect="1"/>
          </p:cNvPicPr>
          <p:nvPr/>
        </p:nvPicPr>
        <p:blipFill>
          <a:blip r:embed="rId2"/>
          <a:stretch>
            <a:fillRect/>
          </a:stretch>
        </p:blipFill>
        <p:spPr>
          <a:xfrm>
            <a:off x="-3" y="5433400"/>
            <a:ext cx="12192004" cy="1416050"/>
          </a:xfrm>
          <a:prstGeom prst="rect">
            <a:avLst/>
          </a:prstGeom>
        </p:spPr>
      </p:pic>
      <p:sp>
        <p:nvSpPr>
          <p:cNvPr id="9" name="Título 1">
            <a:extLst>
              <a:ext uri="{FF2B5EF4-FFF2-40B4-BE49-F238E27FC236}">
                <a16:creationId xmlns:a16="http://schemas.microsoft.com/office/drawing/2014/main" id="{D67D67D8-47A4-4494-9923-00364167C500}"/>
              </a:ext>
            </a:extLst>
          </p:cNvPr>
          <p:cNvSpPr txBox="1">
            <a:spLocks/>
          </p:cNvSpPr>
          <p:nvPr/>
        </p:nvSpPr>
        <p:spPr>
          <a:xfrm>
            <a:off x="866107" y="473160"/>
            <a:ext cx="4716996" cy="2017442"/>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endParaRPr lang="es-CO" sz="3300" b="1" dirty="0">
              <a:solidFill>
                <a:srgbClr val="00823D"/>
              </a:solidFill>
              <a:latin typeface="VAG Rounded Std Light" panose="020F0502020204020204" pitchFamily="34" charset="0"/>
            </a:endParaRPr>
          </a:p>
        </p:txBody>
      </p:sp>
      <p:pic>
        <p:nvPicPr>
          <p:cNvPr id="11" name="Imagen 10">
            <a:extLst>
              <a:ext uri="{FF2B5EF4-FFF2-40B4-BE49-F238E27FC236}">
                <a16:creationId xmlns:a16="http://schemas.microsoft.com/office/drawing/2014/main" id="{FA16E24B-6FDE-43AE-AFF0-AD00A89C0A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9510934" y="79413"/>
            <a:ext cx="2854411" cy="2546135"/>
          </a:xfrm>
          <a:prstGeom prst="rect">
            <a:avLst/>
          </a:prstGeom>
        </p:spPr>
      </p:pic>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sp>
        <p:nvSpPr>
          <p:cNvPr id="6" name="Rectángulo 5">
            <a:extLst>
              <a:ext uri="{FF2B5EF4-FFF2-40B4-BE49-F238E27FC236}">
                <a16:creationId xmlns:a16="http://schemas.microsoft.com/office/drawing/2014/main" id="{05CEB6FD-8318-421B-9FC6-BB9276966DA1}"/>
              </a:ext>
            </a:extLst>
          </p:cNvPr>
          <p:cNvSpPr/>
          <p:nvPr/>
        </p:nvSpPr>
        <p:spPr>
          <a:xfrm>
            <a:off x="740736" y="571688"/>
            <a:ext cx="10507486" cy="4154984"/>
          </a:xfrm>
          <a:prstGeom prst="rect">
            <a:avLst/>
          </a:prstGeom>
        </p:spPr>
        <p:txBody>
          <a:bodyPr wrap="square">
            <a:spAutoFit/>
          </a:bodyPr>
          <a:lstStyle/>
          <a:p>
            <a:pPr marL="342900" indent="-342900">
              <a:buFont typeface="Arial" panose="020B0604020202020204" pitchFamily="34" charset="0"/>
              <a:buChar char="•"/>
            </a:pPr>
            <a:r>
              <a:rPr lang="es-MX" sz="2400" dirty="0"/>
              <a:t>El 28% de 1500 clientes encuestados escogió hacer negocios con la institución financiera por: &lt;&lt;la calidad del personal de servicio&gt;&gt;</a:t>
            </a:r>
          </a:p>
          <a:p>
            <a:endParaRPr lang="es-MX" sz="2400" dirty="0"/>
          </a:p>
          <a:p>
            <a:pPr marL="342900" indent="-342900">
              <a:buFont typeface="Arial" panose="020B0604020202020204" pitchFamily="34" charset="0"/>
              <a:buChar char="•"/>
            </a:pPr>
            <a:r>
              <a:rPr lang="es-MX" sz="2400" dirty="0"/>
              <a:t>Las empresas con mayor participación en los últimos diez años, fueron las catalogadas por sus clientes como las mejores en calidad del servicio</a:t>
            </a:r>
          </a:p>
          <a:p>
            <a:endParaRPr lang="es-MX" sz="2400" dirty="0"/>
          </a:p>
          <a:p>
            <a:pPr marL="342900" indent="-342900">
              <a:buFont typeface="Arial" panose="020B0604020202020204" pitchFamily="34" charset="0"/>
              <a:buChar char="•"/>
            </a:pPr>
            <a:r>
              <a:rPr lang="es-MX" sz="2400" dirty="0"/>
              <a:t>Según el Instituto de la Planeación Estratégica, las empresas que prestan mejor servicio cobran 9% más por sus productos y crecen dos veces más rápido.</a:t>
            </a:r>
          </a:p>
          <a:p>
            <a:endParaRPr lang="es-MX" sz="2400" dirty="0"/>
          </a:p>
          <a:p>
            <a:pPr marL="342900" indent="-342900">
              <a:buFont typeface="Arial" panose="020B0604020202020204" pitchFamily="34" charset="0"/>
              <a:buChar char="•"/>
            </a:pPr>
            <a:r>
              <a:rPr lang="es-MX" sz="2400" dirty="0"/>
              <a:t>La buena prestación del servicio asegura 6% en participación del mercado y las que prestan mal servicio pierden 2%</a:t>
            </a:r>
          </a:p>
        </p:txBody>
      </p:sp>
      <p:sp>
        <p:nvSpPr>
          <p:cNvPr id="8" name="Título 1">
            <a:extLst>
              <a:ext uri="{FF2B5EF4-FFF2-40B4-BE49-F238E27FC236}">
                <a16:creationId xmlns:a16="http://schemas.microsoft.com/office/drawing/2014/main" id="{DD81379D-1BD3-47B2-9F6C-E40ABBACF143}"/>
              </a:ext>
            </a:extLst>
          </p:cNvPr>
          <p:cNvSpPr txBox="1">
            <a:spLocks/>
          </p:cNvSpPr>
          <p:nvPr/>
        </p:nvSpPr>
        <p:spPr>
          <a:xfrm>
            <a:off x="866107" y="4893003"/>
            <a:ext cx="8105552" cy="810902"/>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s-CO" sz="4800" b="1" i="1" dirty="0">
                <a:solidFill>
                  <a:srgbClr val="00823D"/>
                </a:solidFill>
                <a:latin typeface="VAG Rounded Std Light" panose="020F0502020204020204" pitchFamily="34" charset="0"/>
              </a:rPr>
              <a:t>Servicio en cifras</a:t>
            </a:r>
            <a:endParaRPr lang="es-CO" sz="4800" i="1" dirty="0">
              <a:solidFill>
                <a:srgbClr val="00823D"/>
              </a:solidFill>
              <a:latin typeface="VAG Rounded Std Light" panose="020F0502020204020204" pitchFamily="34" charset="0"/>
            </a:endParaRPr>
          </a:p>
        </p:txBody>
      </p:sp>
    </p:spTree>
    <p:extLst>
      <p:ext uri="{BB962C8B-B14F-4D97-AF65-F5344CB8AC3E}">
        <p14:creationId xmlns:p14="http://schemas.microsoft.com/office/powerpoint/2010/main" val="66199446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76826109-CE71-4B5D-A750-2DD760A39C65}"/>
              </a:ext>
            </a:extLst>
          </p:cNvPr>
          <p:cNvPicPr>
            <a:picLocks noChangeAspect="1"/>
          </p:cNvPicPr>
          <p:nvPr/>
        </p:nvPicPr>
        <p:blipFill>
          <a:blip r:embed="rId2"/>
          <a:stretch>
            <a:fillRect/>
          </a:stretch>
        </p:blipFill>
        <p:spPr>
          <a:xfrm>
            <a:off x="-3" y="5433400"/>
            <a:ext cx="12192004" cy="1416050"/>
          </a:xfrm>
          <a:prstGeom prst="rect">
            <a:avLst/>
          </a:prstGeom>
        </p:spPr>
      </p:pic>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sp>
        <p:nvSpPr>
          <p:cNvPr id="3" name="Rectángulo 2">
            <a:extLst>
              <a:ext uri="{FF2B5EF4-FFF2-40B4-BE49-F238E27FC236}">
                <a16:creationId xmlns:a16="http://schemas.microsoft.com/office/drawing/2014/main" id="{03B6FEE1-2C7E-4112-91F4-4E2F9950EA75}"/>
              </a:ext>
            </a:extLst>
          </p:cNvPr>
          <p:cNvSpPr/>
          <p:nvPr/>
        </p:nvSpPr>
        <p:spPr>
          <a:xfrm>
            <a:off x="600293" y="1310301"/>
            <a:ext cx="10712750" cy="3785652"/>
          </a:xfrm>
          <a:prstGeom prst="rect">
            <a:avLst/>
          </a:prstGeom>
        </p:spPr>
        <p:txBody>
          <a:bodyPr wrap="square">
            <a:spAutoFit/>
          </a:bodyPr>
          <a:lstStyle/>
          <a:p>
            <a:pPr marL="342900" indent="-342900">
              <a:buFont typeface="Arial" panose="020B0604020202020204" pitchFamily="34" charset="0"/>
              <a:buChar char="•"/>
            </a:pPr>
            <a:r>
              <a:rPr lang="es-MX" sz="2400" dirty="0"/>
              <a:t>Discrepancias entre las expectativas de los usuarios y las percepciones de los directivos</a:t>
            </a:r>
          </a:p>
          <a:p>
            <a:pPr marL="342900" indent="-342900">
              <a:buFont typeface="Arial" panose="020B0604020202020204" pitchFamily="34" charset="0"/>
              <a:buChar char="•"/>
            </a:pPr>
            <a:endParaRPr lang="es-MX" sz="2400" dirty="0"/>
          </a:p>
          <a:p>
            <a:pPr marL="342900" indent="-342900">
              <a:buFont typeface="Arial" panose="020B0604020202020204" pitchFamily="34" charset="0"/>
              <a:buChar char="•"/>
            </a:pPr>
            <a:r>
              <a:rPr lang="es-MX" sz="2400" dirty="0"/>
              <a:t>Discrepancias entre la percepción de los directivos sobre las expectativas del usuario y las especificaciones de la calidad del servicio.</a:t>
            </a:r>
          </a:p>
          <a:p>
            <a:pPr marL="342900" indent="-342900">
              <a:buFont typeface="Arial" panose="020B0604020202020204" pitchFamily="34" charset="0"/>
              <a:buChar char="•"/>
            </a:pPr>
            <a:endParaRPr lang="es-MX" sz="2400" dirty="0"/>
          </a:p>
          <a:p>
            <a:pPr marL="342900" indent="-342900">
              <a:buFont typeface="Arial" panose="020B0604020202020204" pitchFamily="34" charset="0"/>
              <a:buChar char="•"/>
            </a:pPr>
            <a:r>
              <a:rPr lang="es-MX" sz="2400" dirty="0"/>
              <a:t>Discrepancias entre las especificaciones de calidad y la prestación del servicio.</a:t>
            </a:r>
          </a:p>
          <a:p>
            <a:pPr marL="342900" indent="-342900">
              <a:buFont typeface="Arial" panose="020B0604020202020204" pitchFamily="34" charset="0"/>
              <a:buChar char="•"/>
            </a:pPr>
            <a:endParaRPr lang="es-MX" sz="2400" dirty="0"/>
          </a:p>
          <a:p>
            <a:pPr marL="342900" indent="-342900">
              <a:buFont typeface="Arial" panose="020B0604020202020204" pitchFamily="34" charset="0"/>
              <a:buChar char="•"/>
            </a:pPr>
            <a:r>
              <a:rPr lang="es-MX" sz="2400" dirty="0"/>
              <a:t>Discrepancias entre el servicio que se presta y la comunicación externa sobre las características de la prestación.</a:t>
            </a:r>
          </a:p>
        </p:txBody>
      </p:sp>
      <p:sp>
        <p:nvSpPr>
          <p:cNvPr id="4" name="Título 1">
            <a:extLst>
              <a:ext uri="{FF2B5EF4-FFF2-40B4-BE49-F238E27FC236}">
                <a16:creationId xmlns:a16="http://schemas.microsoft.com/office/drawing/2014/main" id="{82B63EE9-8488-4D4A-A5DD-B2D8E7E8FF11}"/>
              </a:ext>
            </a:extLst>
          </p:cNvPr>
          <p:cNvSpPr txBox="1">
            <a:spLocks/>
          </p:cNvSpPr>
          <p:nvPr/>
        </p:nvSpPr>
        <p:spPr>
          <a:xfrm>
            <a:off x="600292" y="166736"/>
            <a:ext cx="10074795" cy="810902"/>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s-CO" sz="4800" b="1" dirty="0">
                <a:solidFill>
                  <a:srgbClr val="00823D"/>
                </a:solidFill>
                <a:latin typeface="VAG Rounded Std Light" panose="020F0502020204020204" pitchFamily="34" charset="0"/>
              </a:rPr>
              <a:t>Problemas en la prestación del servicio</a:t>
            </a:r>
            <a:endParaRPr lang="es-CO" sz="4800" dirty="0">
              <a:solidFill>
                <a:srgbClr val="00823D"/>
              </a:solidFill>
              <a:latin typeface="VAG Rounded Std Light" panose="020F0502020204020204" pitchFamily="34" charset="0"/>
            </a:endParaRPr>
          </a:p>
        </p:txBody>
      </p:sp>
    </p:spTree>
    <p:extLst>
      <p:ext uri="{BB962C8B-B14F-4D97-AF65-F5344CB8AC3E}">
        <p14:creationId xmlns:p14="http://schemas.microsoft.com/office/powerpoint/2010/main" val="5475091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76826109-CE71-4B5D-A750-2DD760A39C65}"/>
              </a:ext>
            </a:extLst>
          </p:cNvPr>
          <p:cNvPicPr>
            <a:picLocks noChangeAspect="1"/>
          </p:cNvPicPr>
          <p:nvPr/>
        </p:nvPicPr>
        <p:blipFill>
          <a:blip r:embed="rId2"/>
          <a:stretch>
            <a:fillRect/>
          </a:stretch>
        </p:blipFill>
        <p:spPr>
          <a:xfrm>
            <a:off x="-3" y="5433400"/>
            <a:ext cx="12192004" cy="1416050"/>
          </a:xfrm>
          <a:prstGeom prst="rect">
            <a:avLst/>
          </a:prstGeom>
        </p:spPr>
      </p:pic>
      <p:pic>
        <p:nvPicPr>
          <p:cNvPr id="7" name="Imagen 6">
            <a:extLst>
              <a:ext uri="{FF2B5EF4-FFF2-40B4-BE49-F238E27FC236}">
                <a16:creationId xmlns:a16="http://schemas.microsoft.com/office/drawing/2014/main" id="{0A6261AC-B513-41A7-B604-701F360906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980" y="4367399"/>
            <a:ext cx="2434092" cy="2178200"/>
          </a:xfrm>
          <a:prstGeom prst="rect">
            <a:avLst/>
          </a:prstGeom>
        </p:spPr>
      </p:pic>
      <p:pic>
        <p:nvPicPr>
          <p:cNvPr id="11" name="Imagen 10">
            <a:extLst>
              <a:ext uri="{FF2B5EF4-FFF2-40B4-BE49-F238E27FC236}">
                <a16:creationId xmlns:a16="http://schemas.microsoft.com/office/drawing/2014/main" id="{FA16E24B-6FDE-43AE-AFF0-AD00A89C0A2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9510934" y="79413"/>
            <a:ext cx="2854411" cy="2546135"/>
          </a:xfrm>
          <a:prstGeom prst="rect">
            <a:avLst/>
          </a:prstGeom>
        </p:spPr>
      </p:pic>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sp>
        <p:nvSpPr>
          <p:cNvPr id="4" name="Rectángulo 3">
            <a:extLst>
              <a:ext uri="{FF2B5EF4-FFF2-40B4-BE49-F238E27FC236}">
                <a16:creationId xmlns:a16="http://schemas.microsoft.com/office/drawing/2014/main" id="{12B6CF1B-3264-4BCC-9BA2-D4A606B4B904}"/>
              </a:ext>
            </a:extLst>
          </p:cNvPr>
          <p:cNvSpPr/>
          <p:nvPr/>
        </p:nvSpPr>
        <p:spPr>
          <a:xfrm>
            <a:off x="1116419" y="1458314"/>
            <a:ext cx="9314120" cy="2677656"/>
          </a:xfrm>
          <a:prstGeom prst="rect">
            <a:avLst/>
          </a:prstGeom>
        </p:spPr>
        <p:txBody>
          <a:bodyPr wrap="square">
            <a:spAutoFit/>
          </a:bodyPr>
          <a:lstStyle/>
          <a:p>
            <a:pPr marL="514350" indent="-514350">
              <a:buFont typeface="+mj-lt"/>
              <a:buAutoNum type="arabicPeriod"/>
            </a:pPr>
            <a:r>
              <a:rPr lang="es-MX" sz="2800" dirty="0"/>
              <a:t>Si los clientes se sienten satisfechos, volverán a contratar nuestros servicios y habremos logrado nuestro objetivo.</a:t>
            </a:r>
          </a:p>
          <a:p>
            <a:endParaRPr lang="es-MX" sz="2800" dirty="0"/>
          </a:p>
          <a:p>
            <a:pPr marL="514350" indent="-514350">
              <a:buFont typeface="+mj-lt"/>
              <a:buAutoNum type="arabicPeriod" startAt="2"/>
            </a:pPr>
            <a:r>
              <a:rPr lang="es-MX" sz="2800" dirty="0"/>
              <a:t>Queremos que nuestros clientes sepan que nos preocupamos por ellos y así lograr que vuelvan a contratar nuestros servicios.</a:t>
            </a:r>
          </a:p>
        </p:txBody>
      </p:sp>
      <p:sp>
        <p:nvSpPr>
          <p:cNvPr id="3" name="Rectángulo 2">
            <a:extLst>
              <a:ext uri="{FF2B5EF4-FFF2-40B4-BE49-F238E27FC236}">
                <a16:creationId xmlns:a16="http://schemas.microsoft.com/office/drawing/2014/main" id="{CF6E4E85-69FE-4B3E-A318-9C206B1023BE}"/>
              </a:ext>
            </a:extLst>
          </p:cNvPr>
          <p:cNvSpPr/>
          <p:nvPr/>
        </p:nvSpPr>
        <p:spPr>
          <a:xfrm>
            <a:off x="3222447" y="4232453"/>
            <a:ext cx="7715692" cy="954107"/>
          </a:xfrm>
          <a:prstGeom prst="rect">
            <a:avLst/>
          </a:prstGeom>
        </p:spPr>
        <p:txBody>
          <a:bodyPr wrap="square">
            <a:spAutoFit/>
          </a:bodyPr>
          <a:lstStyle/>
          <a:p>
            <a:r>
              <a:rPr lang="es-MX" sz="2800" i="1" dirty="0">
                <a:solidFill>
                  <a:schemeClr val="accent2">
                    <a:lumMod val="75000"/>
                  </a:schemeClr>
                </a:solidFill>
              </a:rPr>
              <a:t>La fórmula es muy sencilla: debes conseguir que tus clientes sepan que les importas</a:t>
            </a:r>
          </a:p>
        </p:txBody>
      </p:sp>
      <p:sp>
        <p:nvSpPr>
          <p:cNvPr id="5" name="Título 1">
            <a:extLst>
              <a:ext uri="{FF2B5EF4-FFF2-40B4-BE49-F238E27FC236}">
                <a16:creationId xmlns:a16="http://schemas.microsoft.com/office/drawing/2014/main" id="{FBCFF881-7978-4ADD-A933-87B6D2A9D84A}"/>
              </a:ext>
            </a:extLst>
          </p:cNvPr>
          <p:cNvSpPr txBox="1">
            <a:spLocks/>
          </p:cNvSpPr>
          <p:nvPr/>
        </p:nvSpPr>
        <p:spPr>
          <a:xfrm>
            <a:off x="740736" y="416078"/>
            <a:ext cx="10507486" cy="810902"/>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s-ES" sz="4800" b="1" i="1" dirty="0">
                <a:solidFill>
                  <a:srgbClr val="00823D"/>
                </a:solidFill>
                <a:latin typeface="VAG Rounded Std Light" panose="020F0502020204020204" pitchFamily="34" charset="0"/>
              </a:rPr>
              <a:t>Respuestas de las organizaciones</a:t>
            </a:r>
            <a:endParaRPr lang="es-CO" sz="4800" i="1" dirty="0">
              <a:solidFill>
                <a:srgbClr val="00823D"/>
              </a:solidFill>
              <a:latin typeface="VAG Rounded Std Light" panose="020F0502020204020204" pitchFamily="34" charset="0"/>
            </a:endParaRPr>
          </a:p>
        </p:txBody>
      </p:sp>
    </p:spTree>
    <p:extLst>
      <p:ext uri="{BB962C8B-B14F-4D97-AF65-F5344CB8AC3E}">
        <p14:creationId xmlns:p14="http://schemas.microsoft.com/office/powerpoint/2010/main" val="316422236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Imagen 16">
            <a:extLst>
              <a:ext uri="{FF2B5EF4-FFF2-40B4-BE49-F238E27FC236}">
                <a16:creationId xmlns:a16="http://schemas.microsoft.com/office/drawing/2014/main" id="{F5896410-EFB8-4523-B5DC-2DA338550F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5552912"/>
            <a:ext cx="12191999" cy="1343191"/>
          </a:xfrm>
          <a:prstGeom prst="rect">
            <a:avLst/>
          </a:prstGeom>
        </p:spPr>
      </p:pic>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sp>
        <p:nvSpPr>
          <p:cNvPr id="9" name="Título 1">
            <a:extLst>
              <a:ext uri="{FF2B5EF4-FFF2-40B4-BE49-F238E27FC236}">
                <a16:creationId xmlns:a16="http://schemas.microsoft.com/office/drawing/2014/main" id="{D67D67D8-47A4-4494-9923-00364167C500}"/>
              </a:ext>
            </a:extLst>
          </p:cNvPr>
          <p:cNvSpPr txBox="1">
            <a:spLocks/>
          </p:cNvSpPr>
          <p:nvPr/>
        </p:nvSpPr>
        <p:spPr>
          <a:xfrm>
            <a:off x="612391" y="606878"/>
            <a:ext cx="4627362" cy="872962"/>
          </a:xfrm>
          <a:prstGeom prst="rect">
            <a:avLst/>
          </a:prstGeom>
        </p:spPr>
        <p:txBody>
          <a:bodyPr vert="horz" lIns="91440" tIns="45720" rIns="91440" bIns="45720" rtlCol="0" anchor="t">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lnSpc>
                <a:spcPct val="100000"/>
              </a:lnSpc>
            </a:pPr>
            <a:r>
              <a:rPr lang="es-CO" sz="6200" b="1" dirty="0">
                <a:solidFill>
                  <a:srgbClr val="00823D"/>
                </a:solidFill>
                <a:latin typeface="VAG Rounded Std Light" panose="020F0502020204020204" pitchFamily="34" charset="0"/>
              </a:rPr>
              <a:t>Sentido común</a:t>
            </a:r>
            <a:endParaRPr lang="es-CO" sz="8200" b="1" dirty="0">
              <a:solidFill>
                <a:srgbClr val="00823D"/>
              </a:solidFill>
              <a:latin typeface="VAG Rounded Std Light" panose="020F0502020204020204" pitchFamily="34" charset="0"/>
            </a:endParaRPr>
          </a:p>
        </p:txBody>
      </p:sp>
      <p:pic>
        <p:nvPicPr>
          <p:cNvPr id="7" name="Imagen 6">
            <a:extLst>
              <a:ext uri="{FF2B5EF4-FFF2-40B4-BE49-F238E27FC236}">
                <a16:creationId xmlns:a16="http://schemas.microsoft.com/office/drawing/2014/main" id="{0A6261AC-B513-41A7-B604-701F3609062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1980" y="4463812"/>
            <a:ext cx="2434092" cy="2178200"/>
          </a:xfrm>
          <a:prstGeom prst="rect">
            <a:avLst/>
          </a:prstGeom>
        </p:spPr>
      </p:pic>
      <p:sp>
        <p:nvSpPr>
          <p:cNvPr id="3" name="Rectángulo 2">
            <a:extLst>
              <a:ext uri="{FF2B5EF4-FFF2-40B4-BE49-F238E27FC236}">
                <a16:creationId xmlns:a16="http://schemas.microsoft.com/office/drawing/2014/main" id="{D0909D63-2E51-44A4-A130-6095ED69DA6A}"/>
              </a:ext>
            </a:extLst>
          </p:cNvPr>
          <p:cNvSpPr/>
          <p:nvPr/>
        </p:nvSpPr>
        <p:spPr>
          <a:xfrm>
            <a:off x="1578227" y="1692991"/>
            <a:ext cx="9035541" cy="2677656"/>
          </a:xfrm>
          <a:prstGeom prst="rect">
            <a:avLst/>
          </a:prstGeom>
        </p:spPr>
        <p:txBody>
          <a:bodyPr wrap="square">
            <a:spAutoFit/>
          </a:bodyPr>
          <a:lstStyle/>
          <a:p>
            <a:r>
              <a:rPr lang="es-MX" sz="2800" dirty="0"/>
              <a:t>Gran parte de los problemas de servicio de las empresas se pueden solucionar si se usa el sentido común.</a:t>
            </a:r>
          </a:p>
          <a:p>
            <a:endParaRPr lang="es-MX" sz="2800" dirty="0"/>
          </a:p>
          <a:p>
            <a:r>
              <a:rPr lang="es-MX" sz="2800" dirty="0"/>
              <a:t>Muchas veces los empleados actúan enceguecidos, como autómatas, ciñéndose en el 100% a procesos, pero no se detienen a pensar.</a:t>
            </a:r>
          </a:p>
        </p:txBody>
      </p:sp>
    </p:spTree>
    <p:extLst>
      <p:ext uri="{BB962C8B-B14F-4D97-AF65-F5344CB8AC3E}">
        <p14:creationId xmlns:p14="http://schemas.microsoft.com/office/powerpoint/2010/main" val="85979690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76826109-CE71-4B5D-A750-2DD760A39C65}"/>
              </a:ext>
            </a:extLst>
          </p:cNvPr>
          <p:cNvPicPr>
            <a:picLocks noChangeAspect="1"/>
          </p:cNvPicPr>
          <p:nvPr/>
        </p:nvPicPr>
        <p:blipFill>
          <a:blip r:embed="rId2"/>
          <a:stretch>
            <a:fillRect/>
          </a:stretch>
        </p:blipFill>
        <p:spPr>
          <a:xfrm>
            <a:off x="-3" y="5433400"/>
            <a:ext cx="12192004" cy="1416050"/>
          </a:xfrm>
          <a:prstGeom prst="rect">
            <a:avLst/>
          </a:prstGeom>
        </p:spPr>
      </p:pic>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sp>
        <p:nvSpPr>
          <p:cNvPr id="3" name="Rectángulo 2">
            <a:extLst>
              <a:ext uri="{FF2B5EF4-FFF2-40B4-BE49-F238E27FC236}">
                <a16:creationId xmlns:a16="http://schemas.microsoft.com/office/drawing/2014/main" id="{03B6FEE1-2C7E-4112-91F4-4E2F9950EA75}"/>
              </a:ext>
            </a:extLst>
          </p:cNvPr>
          <p:cNvSpPr/>
          <p:nvPr/>
        </p:nvSpPr>
        <p:spPr>
          <a:xfrm>
            <a:off x="600292" y="1091359"/>
            <a:ext cx="10287448" cy="4524315"/>
          </a:xfrm>
          <a:prstGeom prst="rect">
            <a:avLst/>
          </a:prstGeom>
        </p:spPr>
        <p:txBody>
          <a:bodyPr wrap="square">
            <a:spAutoFit/>
          </a:bodyPr>
          <a:lstStyle/>
          <a:p>
            <a:pPr marL="342900" indent="-342900">
              <a:buFont typeface="Arial" panose="020B0604020202020204" pitchFamily="34" charset="0"/>
              <a:buChar char="•"/>
            </a:pPr>
            <a:r>
              <a:rPr lang="es-MX" sz="2400" b="1" i="1" dirty="0"/>
              <a:t>Propuesta de valor definida </a:t>
            </a:r>
            <a:r>
              <a:rPr lang="es-MX" sz="2400" dirty="0"/>
              <a:t>y coherente en la ejecución, es necesario conocer los detalles importantes en los cuales nos debemos enfocar para cumplir con la propuesta y llevársela al cliente</a:t>
            </a:r>
          </a:p>
          <a:p>
            <a:pPr marL="342900" indent="-342900">
              <a:buFont typeface="Arial" panose="020B0604020202020204" pitchFamily="34" charset="0"/>
              <a:buChar char="•"/>
            </a:pPr>
            <a:endParaRPr lang="es-MX" sz="2400" dirty="0"/>
          </a:p>
          <a:p>
            <a:pPr marL="342900" indent="-342900">
              <a:buFont typeface="Arial" panose="020B0604020202020204" pitchFamily="34" charset="0"/>
              <a:buChar char="•"/>
            </a:pPr>
            <a:r>
              <a:rPr lang="es-MX" sz="2400" b="1" i="1" dirty="0"/>
              <a:t>Superar las expectativas del cliente </a:t>
            </a:r>
            <a:r>
              <a:rPr lang="es-MX" sz="2400" dirty="0"/>
              <a:t>es una premisa básica de un negocio cuyo foco sea la excelencia en servicio. El resultado un cliente fidelizado de por vida</a:t>
            </a:r>
          </a:p>
          <a:p>
            <a:pPr marL="342900" indent="-342900">
              <a:buFont typeface="Arial" panose="020B0604020202020204" pitchFamily="34" charset="0"/>
              <a:buChar char="•"/>
            </a:pPr>
            <a:endParaRPr lang="es-MX" sz="2400" dirty="0"/>
          </a:p>
          <a:p>
            <a:pPr marL="342900" indent="-342900">
              <a:buFont typeface="Arial" panose="020B0604020202020204" pitchFamily="34" charset="0"/>
              <a:buChar char="•"/>
            </a:pPr>
            <a:r>
              <a:rPr lang="es-MX" sz="2400" dirty="0"/>
              <a:t>Por lo general es mejor </a:t>
            </a:r>
            <a:r>
              <a:rPr lang="es-MX" sz="2400" b="1" dirty="0"/>
              <a:t>invertir en prestar un buen servicio </a:t>
            </a:r>
            <a:r>
              <a:rPr lang="es-MX" sz="2400" dirty="0"/>
              <a:t>que en estrategias de mercadeo</a:t>
            </a:r>
          </a:p>
          <a:p>
            <a:pPr marL="342900" indent="-342900">
              <a:buFont typeface="Arial" panose="020B0604020202020204" pitchFamily="34" charset="0"/>
              <a:buChar char="•"/>
            </a:pPr>
            <a:endParaRPr lang="es-MX" sz="2400" dirty="0"/>
          </a:p>
          <a:p>
            <a:pPr marL="342900" indent="-342900">
              <a:buFont typeface="Arial" panose="020B0604020202020204" pitchFamily="34" charset="0"/>
              <a:buChar char="•"/>
            </a:pPr>
            <a:r>
              <a:rPr lang="es-MX" sz="2400" dirty="0"/>
              <a:t>El servicio se entrega a persona, hacer las cosas con pasión y amor, logra </a:t>
            </a:r>
            <a:r>
              <a:rPr lang="es-MX" sz="2400" b="1" dirty="0"/>
              <a:t>empatía entre las partes</a:t>
            </a:r>
            <a:endParaRPr lang="es-MX" sz="2400" dirty="0"/>
          </a:p>
        </p:txBody>
      </p:sp>
      <p:sp>
        <p:nvSpPr>
          <p:cNvPr id="4" name="Título 1">
            <a:extLst>
              <a:ext uri="{FF2B5EF4-FFF2-40B4-BE49-F238E27FC236}">
                <a16:creationId xmlns:a16="http://schemas.microsoft.com/office/drawing/2014/main" id="{82B63EE9-8488-4D4A-A5DD-B2D8E7E8FF11}"/>
              </a:ext>
            </a:extLst>
          </p:cNvPr>
          <p:cNvSpPr txBox="1">
            <a:spLocks/>
          </p:cNvSpPr>
          <p:nvPr/>
        </p:nvSpPr>
        <p:spPr>
          <a:xfrm>
            <a:off x="600292" y="166736"/>
            <a:ext cx="10074795" cy="810902"/>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s-CO" sz="4800" b="1" dirty="0">
                <a:solidFill>
                  <a:srgbClr val="00823D"/>
                </a:solidFill>
                <a:latin typeface="VAG Rounded Std Light" panose="020F0502020204020204" pitchFamily="34" charset="0"/>
              </a:rPr>
              <a:t>Claves servicio memorable</a:t>
            </a:r>
            <a:endParaRPr lang="es-CO" sz="4800" dirty="0">
              <a:solidFill>
                <a:srgbClr val="00823D"/>
              </a:solidFill>
              <a:latin typeface="VAG Rounded Std Light" panose="020F0502020204020204" pitchFamily="34" charset="0"/>
            </a:endParaRPr>
          </a:p>
        </p:txBody>
      </p:sp>
    </p:spTree>
    <p:extLst>
      <p:ext uri="{BB962C8B-B14F-4D97-AF65-F5344CB8AC3E}">
        <p14:creationId xmlns:p14="http://schemas.microsoft.com/office/powerpoint/2010/main" val="245153183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76826109-CE71-4B5D-A750-2DD760A39C65}"/>
              </a:ext>
            </a:extLst>
          </p:cNvPr>
          <p:cNvPicPr>
            <a:picLocks noChangeAspect="1"/>
          </p:cNvPicPr>
          <p:nvPr/>
        </p:nvPicPr>
        <p:blipFill>
          <a:blip r:embed="rId2"/>
          <a:stretch>
            <a:fillRect/>
          </a:stretch>
        </p:blipFill>
        <p:spPr>
          <a:xfrm>
            <a:off x="-3" y="5433400"/>
            <a:ext cx="12192004" cy="1416050"/>
          </a:xfrm>
          <a:prstGeom prst="rect">
            <a:avLst/>
          </a:prstGeom>
        </p:spPr>
      </p:pic>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sp>
        <p:nvSpPr>
          <p:cNvPr id="3" name="Rectángulo 2">
            <a:extLst>
              <a:ext uri="{FF2B5EF4-FFF2-40B4-BE49-F238E27FC236}">
                <a16:creationId xmlns:a16="http://schemas.microsoft.com/office/drawing/2014/main" id="{03B6FEE1-2C7E-4112-91F4-4E2F9950EA75}"/>
              </a:ext>
            </a:extLst>
          </p:cNvPr>
          <p:cNvSpPr/>
          <p:nvPr/>
        </p:nvSpPr>
        <p:spPr>
          <a:xfrm>
            <a:off x="701748" y="1174193"/>
            <a:ext cx="10185991" cy="4062651"/>
          </a:xfrm>
          <a:prstGeom prst="rect">
            <a:avLst/>
          </a:prstGeom>
        </p:spPr>
        <p:txBody>
          <a:bodyPr wrap="square">
            <a:spAutoFit/>
          </a:bodyPr>
          <a:lstStyle/>
          <a:p>
            <a:r>
              <a:rPr lang="es-ES" sz="2400" dirty="0">
                <a:effectLst/>
              </a:rPr>
              <a:t>Es aquella propuesta que consigue que tu cliente ideal entienda aquello que te diferencia de la competencia, es decir, por qué tu eres especial en comparación a tus competidores.</a:t>
            </a:r>
            <a:endParaRPr lang="es-ES" sz="2400" dirty="0"/>
          </a:p>
          <a:p>
            <a:endParaRPr lang="es-ES" sz="1800" dirty="0">
              <a:effectLst/>
            </a:endParaRPr>
          </a:p>
          <a:p>
            <a:r>
              <a:rPr lang="es-ES" sz="2400" dirty="0">
                <a:solidFill>
                  <a:schemeClr val="accent2">
                    <a:lumMod val="75000"/>
                  </a:schemeClr>
                </a:solidFill>
                <a:effectLst/>
              </a:rPr>
              <a:t>En otras palabras, se trata de ese </a:t>
            </a:r>
            <a:r>
              <a:rPr lang="es-ES" sz="2400" b="1" dirty="0">
                <a:solidFill>
                  <a:schemeClr val="accent2">
                    <a:lumMod val="75000"/>
                  </a:schemeClr>
                </a:solidFill>
                <a:effectLst/>
              </a:rPr>
              <a:t>planteamiento mágico que conseguirá que te elijan a ti</a:t>
            </a:r>
            <a:r>
              <a:rPr lang="es-ES" sz="2400" dirty="0">
                <a:solidFill>
                  <a:schemeClr val="accent2">
                    <a:lumMod val="75000"/>
                  </a:schemeClr>
                </a:solidFill>
                <a:effectLst/>
              </a:rPr>
              <a:t> y no a otro.</a:t>
            </a:r>
            <a:endParaRPr lang="es-ES" sz="2400" dirty="0">
              <a:solidFill>
                <a:schemeClr val="accent2">
                  <a:lumMod val="75000"/>
                </a:schemeClr>
              </a:solidFill>
            </a:endParaRPr>
          </a:p>
          <a:p>
            <a:endParaRPr lang="es-MX" sz="2400" dirty="0"/>
          </a:p>
          <a:p>
            <a:pPr marL="342900" indent="-342900">
              <a:buFont typeface="Arial" panose="020B0604020202020204" pitchFamily="34" charset="0"/>
              <a:buChar char="•"/>
            </a:pPr>
            <a:r>
              <a:rPr lang="es-ES" sz="2400" dirty="0">
                <a:effectLst/>
              </a:rPr>
              <a:t>Generarás curiosidad a tus clientes.</a:t>
            </a:r>
            <a:endParaRPr lang="es-ES" sz="2400" dirty="0"/>
          </a:p>
          <a:p>
            <a:pPr marL="342900" indent="-342900">
              <a:buFont typeface="Arial" panose="020B0604020202020204" pitchFamily="34" charset="0"/>
              <a:buChar char="•"/>
            </a:pPr>
            <a:r>
              <a:rPr lang="es-ES" sz="2400" dirty="0">
                <a:effectLst/>
              </a:rPr>
              <a:t>Se identificarán contigo.</a:t>
            </a:r>
            <a:endParaRPr lang="es-ES" sz="2400" dirty="0"/>
          </a:p>
          <a:p>
            <a:pPr marL="342900" indent="-342900">
              <a:buFont typeface="Arial" panose="020B0604020202020204" pitchFamily="34" charset="0"/>
              <a:buChar char="•"/>
            </a:pPr>
            <a:r>
              <a:rPr lang="es-ES" sz="2400" dirty="0">
                <a:effectLst/>
              </a:rPr>
              <a:t>Sabrán qué les ofreces en cuanto entren a tu página web.</a:t>
            </a:r>
            <a:endParaRPr lang="es-ES" sz="2400" dirty="0"/>
          </a:p>
          <a:p>
            <a:endParaRPr lang="es-MX" sz="2400" dirty="0"/>
          </a:p>
        </p:txBody>
      </p:sp>
      <p:sp>
        <p:nvSpPr>
          <p:cNvPr id="4" name="Título 1">
            <a:extLst>
              <a:ext uri="{FF2B5EF4-FFF2-40B4-BE49-F238E27FC236}">
                <a16:creationId xmlns:a16="http://schemas.microsoft.com/office/drawing/2014/main" id="{82B63EE9-8488-4D4A-A5DD-B2D8E7E8FF11}"/>
              </a:ext>
            </a:extLst>
          </p:cNvPr>
          <p:cNvSpPr txBox="1">
            <a:spLocks/>
          </p:cNvSpPr>
          <p:nvPr/>
        </p:nvSpPr>
        <p:spPr>
          <a:xfrm>
            <a:off x="600292" y="166736"/>
            <a:ext cx="10074795" cy="810902"/>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s-CO" sz="4800" b="1" dirty="0">
                <a:solidFill>
                  <a:srgbClr val="00823D"/>
                </a:solidFill>
                <a:latin typeface="VAG Rounded Std Light" panose="020F0502020204020204" pitchFamily="34" charset="0"/>
              </a:rPr>
              <a:t>Propuesta de valor</a:t>
            </a:r>
            <a:endParaRPr lang="es-CO" sz="4800" dirty="0">
              <a:solidFill>
                <a:srgbClr val="00823D"/>
              </a:solidFill>
              <a:latin typeface="VAG Rounded Std Light" panose="020F0502020204020204" pitchFamily="34" charset="0"/>
            </a:endParaRPr>
          </a:p>
        </p:txBody>
      </p:sp>
    </p:spTree>
    <p:extLst>
      <p:ext uri="{BB962C8B-B14F-4D97-AF65-F5344CB8AC3E}">
        <p14:creationId xmlns:p14="http://schemas.microsoft.com/office/powerpoint/2010/main" val="4327402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76826109-CE71-4B5D-A750-2DD760A39C65}"/>
              </a:ext>
            </a:extLst>
          </p:cNvPr>
          <p:cNvPicPr>
            <a:picLocks noChangeAspect="1"/>
          </p:cNvPicPr>
          <p:nvPr/>
        </p:nvPicPr>
        <p:blipFill>
          <a:blip r:embed="rId2"/>
          <a:stretch>
            <a:fillRect/>
          </a:stretch>
        </p:blipFill>
        <p:spPr>
          <a:xfrm>
            <a:off x="-3" y="5433400"/>
            <a:ext cx="12192004" cy="1416050"/>
          </a:xfrm>
          <a:prstGeom prst="rect">
            <a:avLst/>
          </a:prstGeom>
        </p:spPr>
      </p:pic>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sp>
        <p:nvSpPr>
          <p:cNvPr id="3" name="Rectángulo 2">
            <a:extLst>
              <a:ext uri="{FF2B5EF4-FFF2-40B4-BE49-F238E27FC236}">
                <a16:creationId xmlns:a16="http://schemas.microsoft.com/office/drawing/2014/main" id="{03B6FEE1-2C7E-4112-91F4-4E2F9950EA75}"/>
              </a:ext>
            </a:extLst>
          </p:cNvPr>
          <p:cNvSpPr/>
          <p:nvPr/>
        </p:nvSpPr>
        <p:spPr>
          <a:xfrm>
            <a:off x="691116" y="1267154"/>
            <a:ext cx="10670881" cy="3785652"/>
          </a:xfrm>
          <a:prstGeom prst="rect">
            <a:avLst/>
          </a:prstGeom>
        </p:spPr>
        <p:txBody>
          <a:bodyPr wrap="square">
            <a:spAutoFit/>
          </a:bodyPr>
          <a:lstStyle/>
          <a:p>
            <a:r>
              <a:rPr lang="es-ES" sz="2400" dirty="0"/>
              <a:t>Cómo queremos generar </a:t>
            </a:r>
            <a:r>
              <a:rPr lang="es-ES" sz="2400" b="1" dirty="0"/>
              <a:t>VALOR</a:t>
            </a:r>
            <a:r>
              <a:rPr lang="es-ES" sz="2400" dirty="0"/>
              <a:t>  para nuestros clientes, con propuestas novedosas e innovadoras. </a:t>
            </a:r>
          </a:p>
          <a:p>
            <a:endParaRPr lang="es-ES" sz="2400" dirty="0"/>
          </a:p>
          <a:p>
            <a:r>
              <a:rPr lang="es-ES" sz="2400" dirty="0"/>
              <a:t>Responde la pregunta </a:t>
            </a:r>
            <a:r>
              <a:rPr lang="es-ES" sz="2400" b="1" dirty="0"/>
              <a:t>¿el Qué?</a:t>
            </a:r>
            <a:r>
              <a:rPr lang="es-ES" sz="2400" dirty="0"/>
              <a:t>. La finalidad de la propuesta de valor es solucionar un problema o satisfacer una necesidad del cliente. </a:t>
            </a:r>
          </a:p>
          <a:p>
            <a:endParaRPr lang="es-ES" sz="2400" dirty="0"/>
          </a:p>
          <a:p>
            <a:r>
              <a:rPr lang="es-ES" sz="2400" dirty="0"/>
              <a:t>Constituye una serie de ventajas que una empresa ofrece a los clientes y que la hace diferente en el mercado, el cliente debe percibir ese valor y será el determinante para elegir tu producto o servicio por encima de otros.</a:t>
            </a:r>
          </a:p>
          <a:p>
            <a:endParaRPr lang="es-MX" sz="2400" dirty="0"/>
          </a:p>
        </p:txBody>
      </p:sp>
      <p:sp>
        <p:nvSpPr>
          <p:cNvPr id="4" name="Título 1">
            <a:extLst>
              <a:ext uri="{FF2B5EF4-FFF2-40B4-BE49-F238E27FC236}">
                <a16:creationId xmlns:a16="http://schemas.microsoft.com/office/drawing/2014/main" id="{82B63EE9-8488-4D4A-A5DD-B2D8E7E8FF11}"/>
              </a:ext>
            </a:extLst>
          </p:cNvPr>
          <p:cNvSpPr txBox="1">
            <a:spLocks/>
          </p:cNvSpPr>
          <p:nvPr/>
        </p:nvSpPr>
        <p:spPr>
          <a:xfrm>
            <a:off x="600292" y="166736"/>
            <a:ext cx="10074795" cy="810902"/>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s-CO" sz="4800" b="1" dirty="0">
                <a:solidFill>
                  <a:srgbClr val="00823D"/>
                </a:solidFill>
                <a:latin typeface="VAG Rounded Std Light" panose="020F0502020204020204" pitchFamily="34" charset="0"/>
              </a:rPr>
              <a:t>Propuesta de valor</a:t>
            </a:r>
            <a:endParaRPr lang="es-CO" sz="4800" dirty="0">
              <a:solidFill>
                <a:srgbClr val="00823D"/>
              </a:solidFill>
              <a:latin typeface="VAG Rounded Std Light" panose="020F0502020204020204" pitchFamily="34" charset="0"/>
            </a:endParaRPr>
          </a:p>
        </p:txBody>
      </p:sp>
    </p:spTree>
    <p:extLst>
      <p:ext uri="{BB962C8B-B14F-4D97-AF65-F5344CB8AC3E}">
        <p14:creationId xmlns:p14="http://schemas.microsoft.com/office/powerpoint/2010/main" val="46959323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B6334F17-838D-4E32-A37C-DB66A8622BEF}"/>
              </a:ext>
            </a:extLst>
          </p:cNvPr>
          <p:cNvPicPr>
            <a:picLocks noChangeAspect="1"/>
          </p:cNvPicPr>
          <p:nvPr/>
        </p:nvPicPr>
        <p:blipFill>
          <a:blip r:embed="rId2">
            <a:duotone>
              <a:schemeClr val="accent6">
                <a:shade val="45000"/>
                <a:satMod val="135000"/>
              </a:schemeClr>
              <a:prstClr val="white"/>
            </a:duotone>
          </a:blip>
          <a:stretch>
            <a:fillRect/>
          </a:stretch>
        </p:blipFill>
        <p:spPr>
          <a:xfrm>
            <a:off x="1611821" y="278780"/>
            <a:ext cx="9913873" cy="5934628"/>
          </a:xfrm>
          <a:prstGeom prst="rect">
            <a:avLst/>
          </a:prstGeom>
        </p:spPr>
      </p:pic>
      <p:pic>
        <p:nvPicPr>
          <p:cNvPr id="2" name="Imagen 1">
            <a:extLst>
              <a:ext uri="{FF2B5EF4-FFF2-40B4-BE49-F238E27FC236}">
                <a16:creationId xmlns:a16="http://schemas.microsoft.com/office/drawing/2014/main" id="{76826109-CE71-4B5D-A750-2DD760A39C6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0" y="5433400"/>
            <a:ext cx="12192000" cy="1416050"/>
          </a:xfrm>
          <a:prstGeom prst="rect">
            <a:avLst/>
          </a:prstGeom>
        </p:spPr>
      </p:pic>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sp>
        <p:nvSpPr>
          <p:cNvPr id="9" name="Título 1">
            <a:extLst>
              <a:ext uri="{FF2B5EF4-FFF2-40B4-BE49-F238E27FC236}">
                <a16:creationId xmlns:a16="http://schemas.microsoft.com/office/drawing/2014/main" id="{51EE131C-2242-49F7-90FC-3DE6324CD960}"/>
              </a:ext>
            </a:extLst>
          </p:cNvPr>
          <p:cNvSpPr txBox="1">
            <a:spLocks/>
          </p:cNvSpPr>
          <p:nvPr/>
        </p:nvSpPr>
        <p:spPr>
          <a:xfrm rot="16200000">
            <a:off x="-1780130" y="2618098"/>
            <a:ext cx="5372602" cy="923329"/>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pPr>
            <a:r>
              <a:rPr lang="es-CO" sz="4800" b="1" dirty="0">
                <a:solidFill>
                  <a:srgbClr val="00823D"/>
                </a:solidFill>
                <a:latin typeface="VAG Rounded Std Light" panose="020F0502020204020204" pitchFamily="34" charset="0"/>
              </a:rPr>
              <a:t>Modelo </a:t>
            </a:r>
            <a:r>
              <a:rPr lang="es-CO" sz="4800" b="1" dirty="0" err="1">
                <a:solidFill>
                  <a:srgbClr val="00823D"/>
                </a:solidFill>
                <a:latin typeface="VAG Rounded Std Light" panose="020F0502020204020204" pitchFamily="34" charset="0"/>
              </a:rPr>
              <a:t>canvas</a:t>
            </a:r>
            <a:endParaRPr lang="es-CO" sz="4800" b="1" dirty="0">
              <a:solidFill>
                <a:srgbClr val="00823D"/>
              </a:solidFill>
              <a:latin typeface="VAG Rounded Std Light" panose="020F0502020204020204" pitchFamily="34" charset="0"/>
            </a:endParaRPr>
          </a:p>
        </p:txBody>
      </p:sp>
    </p:spTree>
    <p:extLst>
      <p:ext uri="{BB962C8B-B14F-4D97-AF65-F5344CB8AC3E}">
        <p14:creationId xmlns:p14="http://schemas.microsoft.com/office/powerpoint/2010/main" val="18860437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76826109-CE71-4B5D-A750-2DD760A39C65}"/>
              </a:ext>
            </a:extLst>
          </p:cNvPr>
          <p:cNvPicPr>
            <a:picLocks noChangeAspect="1"/>
          </p:cNvPicPr>
          <p:nvPr/>
        </p:nvPicPr>
        <p:blipFill>
          <a:blip r:embed="rId2"/>
          <a:stretch>
            <a:fillRect/>
          </a:stretch>
        </p:blipFill>
        <p:spPr>
          <a:xfrm>
            <a:off x="-3" y="5433400"/>
            <a:ext cx="12192004" cy="1416050"/>
          </a:xfrm>
          <a:prstGeom prst="rect">
            <a:avLst/>
          </a:prstGeom>
        </p:spPr>
      </p:pic>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sp>
        <p:nvSpPr>
          <p:cNvPr id="4" name="Título 1">
            <a:extLst>
              <a:ext uri="{FF2B5EF4-FFF2-40B4-BE49-F238E27FC236}">
                <a16:creationId xmlns:a16="http://schemas.microsoft.com/office/drawing/2014/main" id="{82B63EE9-8488-4D4A-A5DD-B2D8E7E8FF11}"/>
              </a:ext>
            </a:extLst>
          </p:cNvPr>
          <p:cNvSpPr txBox="1">
            <a:spLocks/>
          </p:cNvSpPr>
          <p:nvPr/>
        </p:nvSpPr>
        <p:spPr>
          <a:xfrm>
            <a:off x="600292" y="166736"/>
            <a:ext cx="10074795" cy="810902"/>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s-CO" sz="4800" b="1" dirty="0">
                <a:solidFill>
                  <a:srgbClr val="00823D"/>
                </a:solidFill>
                <a:latin typeface="VAG Rounded Std Light" panose="020F0502020204020204" pitchFamily="34" charset="0"/>
              </a:rPr>
              <a:t>Propuesta de valor</a:t>
            </a:r>
            <a:endParaRPr lang="es-CO" sz="4800" dirty="0">
              <a:solidFill>
                <a:srgbClr val="00823D"/>
              </a:solidFill>
              <a:latin typeface="VAG Rounded Std Light" panose="020F0502020204020204" pitchFamily="34" charset="0"/>
            </a:endParaRPr>
          </a:p>
        </p:txBody>
      </p:sp>
      <p:sp>
        <p:nvSpPr>
          <p:cNvPr id="5" name="CuadroTexto 4">
            <a:extLst>
              <a:ext uri="{FF2B5EF4-FFF2-40B4-BE49-F238E27FC236}">
                <a16:creationId xmlns:a16="http://schemas.microsoft.com/office/drawing/2014/main" id="{4F9D1E68-4F62-4589-99B3-D0A4DF1F5A55}"/>
              </a:ext>
            </a:extLst>
          </p:cNvPr>
          <p:cNvSpPr txBox="1"/>
          <p:nvPr/>
        </p:nvSpPr>
        <p:spPr>
          <a:xfrm>
            <a:off x="600292" y="1451192"/>
            <a:ext cx="10734016" cy="3508653"/>
          </a:xfrm>
          <a:prstGeom prst="rect">
            <a:avLst/>
          </a:prstGeom>
          <a:noFill/>
        </p:spPr>
        <p:txBody>
          <a:bodyPr wrap="square">
            <a:spAutoFit/>
          </a:bodyPr>
          <a:lstStyle/>
          <a:p>
            <a:r>
              <a:rPr lang="es-ES" sz="1800" b="1" dirty="0">
                <a:solidFill>
                  <a:schemeClr val="accent2">
                    <a:lumMod val="75000"/>
                  </a:schemeClr>
                </a:solidFill>
                <a:effectLst/>
              </a:rPr>
              <a:t>Es el punto de partida del modelo de negocio.</a:t>
            </a:r>
          </a:p>
          <a:p>
            <a:endParaRPr lang="es-ES" sz="1800" b="1" dirty="0">
              <a:solidFill>
                <a:schemeClr val="accent2">
                  <a:lumMod val="75000"/>
                </a:schemeClr>
              </a:solidFill>
              <a:effectLst/>
            </a:endParaRPr>
          </a:p>
          <a:p>
            <a:r>
              <a:rPr lang="es-ES" sz="3200" b="1" dirty="0">
                <a:solidFill>
                  <a:schemeClr val="accent2">
                    <a:lumMod val="75000"/>
                  </a:schemeClr>
                </a:solidFill>
                <a:effectLst/>
              </a:rPr>
              <a:t>“Un modelo de negocio fundamentado en la innovación se basa en encontrar y fomentar nuevas formas de crear, entregar y captar valor para el cliente”</a:t>
            </a:r>
            <a:r>
              <a:rPr lang="es-ES" sz="3200" b="1" dirty="0">
                <a:effectLst/>
              </a:rPr>
              <a:t> </a:t>
            </a:r>
            <a:r>
              <a:rPr lang="es-ES" sz="2400" dirty="0">
                <a:effectLst/>
              </a:rPr>
              <a:t>Alex Osterwalder</a:t>
            </a:r>
          </a:p>
          <a:p>
            <a:endParaRPr lang="es-ES" sz="1400" dirty="0"/>
          </a:p>
          <a:p>
            <a:endParaRPr lang="es-ES" sz="1400" dirty="0"/>
          </a:p>
          <a:p>
            <a:r>
              <a:rPr lang="es-ES" sz="2400" dirty="0">
                <a:effectLst/>
              </a:rPr>
              <a:t>El modelo de negocio, es el mapa que dirige a la empresa, y debe tener vida propia, ser dinámico y la capacidad de avanzar entre versiones. </a:t>
            </a:r>
          </a:p>
          <a:p>
            <a:endParaRPr lang="es-ES" sz="1400" dirty="0"/>
          </a:p>
        </p:txBody>
      </p:sp>
    </p:spTree>
    <p:extLst>
      <p:ext uri="{BB962C8B-B14F-4D97-AF65-F5344CB8AC3E}">
        <p14:creationId xmlns:p14="http://schemas.microsoft.com/office/powerpoint/2010/main" val="311300127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n 7">
            <a:extLst>
              <a:ext uri="{FF2B5EF4-FFF2-40B4-BE49-F238E27FC236}">
                <a16:creationId xmlns:a16="http://schemas.microsoft.com/office/drawing/2014/main" id="{4532B4B5-1F8F-47C9-A960-D81745DB3F1F}"/>
              </a:ext>
            </a:extLst>
          </p:cNvPr>
          <p:cNvPicPr>
            <a:picLocks noChangeAspect="1"/>
          </p:cNvPicPr>
          <p:nvPr/>
        </p:nvPicPr>
        <p:blipFill>
          <a:blip r:embed="rId2">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2286000" y="1066800"/>
            <a:ext cx="7620000" cy="4724400"/>
          </a:xfrm>
          <a:prstGeom prst="rect">
            <a:avLst/>
          </a:prstGeom>
        </p:spPr>
      </p:pic>
      <p:pic>
        <p:nvPicPr>
          <p:cNvPr id="2" name="Imagen 1">
            <a:extLst>
              <a:ext uri="{FF2B5EF4-FFF2-40B4-BE49-F238E27FC236}">
                <a16:creationId xmlns:a16="http://schemas.microsoft.com/office/drawing/2014/main" id="{76826109-CE71-4B5D-A750-2DD760A39C6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0" y="5433400"/>
            <a:ext cx="12191999" cy="1416050"/>
          </a:xfrm>
          <a:prstGeom prst="rect">
            <a:avLst/>
          </a:prstGeom>
        </p:spPr>
      </p:pic>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sp>
        <p:nvSpPr>
          <p:cNvPr id="4" name="Título 1">
            <a:extLst>
              <a:ext uri="{FF2B5EF4-FFF2-40B4-BE49-F238E27FC236}">
                <a16:creationId xmlns:a16="http://schemas.microsoft.com/office/drawing/2014/main" id="{82B63EE9-8488-4D4A-A5DD-B2D8E7E8FF11}"/>
              </a:ext>
            </a:extLst>
          </p:cNvPr>
          <p:cNvSpPr txBox="1">
            <a:spLocks/>
          </p:cNvSpPr>
          <p:nvPr/>
        </p:nvSpPr>
        <p:spPr>
          <a:xfrm>
            <a:off x="600292" y="166736"/>
            <a:ext cx="10074795" cy="810902"/>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s-CO" sz="4800" b="1" dirty="0">
                <a:solidFill>
                  <a:srgbClr val="00823D"/>
                </a:solidFill>
                <a:latin typeface="VAG Rounded Std Light" panose="020F0502020204020204" pitchFamily="34" charset="0"/>
              </a:rPr>
              <a:t>El éxito de Santa Claus</a:t>
            </a:r>
            <a:endParaRPr lang="es-CO" sz="4800" dirty="0">
              <a:solidFill>
                <a:srgbClr val="00823D"/>
              </a:solidFill>
              <a:latin typeface="VAG Rounded Std Light" panose="020F0502020204020204" pitchFamily="34" charset="0"/>
            </a:endParaRPr>
          </a:p>
        </p:txBody>
      </p:sp>
      <p:sp>
        <p:nvSpPr>
          <p:cNvPr id="3" name="Título 1">
            <a:extLst>
              <a:ext uri="{FF2B5EF4-FFF2-40B4-BE49-F238E27FC236}">
                <a16:creationId xmlns:a16="http://schemas.microsoft.com/office/drawing/2014/main" id="{E3C80791-91B8-4C89-80B7-DCC760A2A9F7}"/>
              </a:ext>
            </a:extLst>
          </p:cNvPr>
          <p:cNvSpPr txBox="1">
            <a:spLocks/>
          </p:cNvSpPr>
          <p:nvPr/>
        </p:nvSpPr>
        <p:spPr>
          <a:xfrm>
            <a:off x="360183" y="5932395"/>
            <a:ext cx="10074795" cy="810902"/>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s-CO" sz="4800" b="1" dirty="0">
                <a:solidFill>
                  <a:schemeClr val="bg1"/>
                </a:solidFill>
                <a:latin typeface="VAG Rounded Std Light" panose="020F0502020204020204" pitchFamily="34" charset="0"/>
              </a:rPr>
              <a:t>Modelo de negocio</a:t>
            </a:r>
            <a:endParaRPr lang="es-CO" sz="4800" dirty="0">
              <a:solidFill>
                <a:schemeClr val="bg1"/>
              </a:solidFill>
              <a:latin typeface="VAG Rounded Std Light" panose="020F0502020204020204" pitchFamily="34" charset="0"/>
            </a:endParaRPr>
          </a:p>
        </p:txBody>
      </p:sp>
    </p:spTree>
    <p:extLst>
      <p:ext uri="{BB962C8B-B14F-4D97-AF65-F5344CB8AC3E}">
        <p14:creationId xmlns:p14="http://schemas.microsoft.com/office/powerpoint/2010/main" val="19481093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76826109-CE71-4B5D-A750-2DD760A39C6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5433400"/>
            <a:ext cx="12191999" cy="1416050"/>
          </a:xfrm>
          <a:prstGeom prst="rect">
            <a:avLst/>
          </a:prstGeom>
        </p:spPr>
      </p:pic>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sp>
        <p:nvSpPr>
          <p:cNvPr id="4" name="Título 1">
            <a:extLst>
              <a:ext uri="{FF2B5EF4-FFF2-40B4-BE49-F238E27FC236}">
                <a16:creationId xmlns:a16="http://schemas.microsoft.com/office/drawing/2014/main" id="{82B63EE9-8488-4D4A-A5DD-B2D8E7E8FF11}"/>
              </a:ext>
            </a:extLst>
          </p:cNvPr>
          <p:cNvSpPr txBox="1">
            <a:spLocks/>
          </p:cNvSpPr>
          <p:nvPr/>
        </p:nvSpPr>
        <p:spPr>
          <a:xfrm>
            <a:off x="7325833" y="166736"/>
            <a:ext cx="3349254" cy="810902"/>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s-ES" sz="4800" dirty="0">
                <a:solidFill>
                  <a:srgbClr val="00823D"/>
                </a:solidFill>
                <a:latin typeface="VAG Rounded Std Light" panose="020F0502020204020204" pitchFamily="34" charset="0"/>
              </a:rPr>
              <a:t>Uber</a:t>
            </a:r>
            <a:endParaRPr lang="es-CO" sz="4800" dirty="0">
              <a:solidFill>
                <a:srgbClr val="00823D"/>
              </a:solidFill>
              <a:latin typeface="VAG Rounded Std Light" panose="020F0502020204020204" pitchFamily="34" charset="0"/>
            </a:endParaRPr>
          </a:p>
        </p:txBody>
      </p:sp>
      <p:pic>
        <p:nvPicPr>
          <p:cNvPr id="5" name="Imagen 4" descr="Sitio web&#10;&#10;Descripción generada automáticamente">
            <a:extLst>
              <a:ext uri="{FF2B5EF4-FFF2-40B4-BE49-F238E27FC236}">
                <a16:creationId xmlns:a16="http://schemas.microsoft.com/office/drawing/2014/main" id="{CFB69677-948F-484A-9E32-C1B33793671A}"/>
              </a:ext>
            </a:extLst>
          </p:cNvPr>
          <p:cNvPicPr>
            <a:picLocks noChangeAspect="1"/>
          </p:cNvPicPr>
          <p:nvPr/>
        </p:nvPicPr>
        <p:blipFill>
          <a:blip r:embed="rId4">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534223" y="319610"/>
            <a:ext cx="6368474" cy="5113790"/>
          </a:xfrm>
          <a:prstGeom prst="rect">
            <a:avLst/>
          </a:prstGeom>
        </p:spPr>
      </p:pic>
      <p:sp>
        <p:nvSpPr>
          <p:cNvPr id="14" name="CuadroTexto 13">
            <a:extLst>
              <a:ext uri="{FF2B5EF4-FFF2-40B4-BE49-F238E27FC236}">
                <a16:creationId xmlns:a16="http://schemas.microsoft.com/office/drawing/2014/main" id="{743B97AC-9EFB-4469-BD0E-2766E271256A}"/>
              </a:ext>
            </a:extLst>
          </p:cNvPr>
          <p:cNvSpPr txBox="1"/>
          <p:nvPr/>
        </p:nvSpPr>
        <p:spPr>
          <a:xfrm>
            <a:off x="7325833" y="1125634"/>
            <a:ext cx="4331944" cy="4247317"/>
          </a:xfrm>
          <a:prstGeom prst="rect">
            <a:avLst/>
          </a:prstGeom>
          <a:noFill/>
        </p:spPr>
        <p:txBody>
          <a:bodyPr wrap="square">
            <a:spAutoFit/>
          </a:bodyPr>
          <a:lstStyle/>
          <a:p>
            <a:r>
              <a:rPr lang="es-ES" sz="1800" b="1" dirty="0">
                <a:solidFill>
                  <a:schemeClr val="accent2">
                    <a:lumMod val="75000"/>
                  </a:schemeClr>
                </a:solidFill>
                <a:effectLst/>
              </a:rPr>
              <a:t>Clientes</a:t>
            </a:r>
          </a:p>
          <a:p>
            <a:pPr marL="285750" indent="-285750">
              <a:buFont typeface="Arial" panose="020B0604020202020204" pitchFamily="34" charset="0"/>
              <a:buChar char="•"/>
            </a:pPr>
            <a:r>
              <a:rPr lang="es-ES" dirty="0">
                <a:solidFill>
                  <a:schemeClr val="accent2">
                    <a:lumMod val="75000"/>
                  </a:schemeClr>
                </a:solidFill>
              </a:rPr>
              <a:t>Mínimo tiempo de espera</a:t>
            </a:r>
          </a:p>
          <a:p>
            <a:pPr marL="285750" indent="-285750">
              <a:buFont typeface="Arial" panose="020B0604020202020204" pitchFamily="34" charset="0"/>
              <a:buChar char="•"/>
            </a:pPr>
            <a:r>
              <a:rPr lang="es-ES" dirty="0">
                <a:solidFill>
                  <a:schemeClr val="accent2">
                    <a:lumMod val="75000"/>
                  </a:schemeClr>
                </a:solidFill>
              </a:rPr>
              <a:t>Precios menores a las tarifas de un taxi</a:t>
            </a:r>
          </a:p>
          <a:p>
            <a:pPr marL="285750" indent="-285750">
              <a:buFont typeface="Arial" panose="020B0604020202020204" pitchFamily="34" charset="0"/>
              <a:buChar char="•"/>
            </a:pPr>
            <a:r>
              <a:rPr lang="es-ES" dirty="0">
                <a:solidFill>
                  <a:schemeClr val="accent2">
                    <a:lumMod val="75000"/>
                  </a:schemeClr>
                </a:solidFill>
              </a:rPr>
              <a:t>Viajes sin dinero en efectivo</a:t>
            </a:r>
          </a:p>
          <a:p>
            <a:pPr marL="285750" indent="-285750">
              <a:buFont typeface="Arial" panose="020B0604020202020204" pitchFamily="34" charset="0"/>
              <a:buChar char="•"/>
            </a:pPr>
            <a:r>
              <a:rPr lang="es-ES" dirty="0">
                <a:solidFill>
                  <a:schemeClr val="accent2">
                    <a:lumMod val="75000"/>
                  </a:schemeClr>
                </a:solidFill>
              </a:rPr>
              <a:t>Puede ver el ETA (</a:t>
            </a:r>
            <a:r>
              <a:rPr lang="es-ES" dirty="0" err="1">
                <a:solidFill>
                  <a:schemeClr val="accent2">
                    <a:lumMod val="75000"/>
                  </a:schemeClr>
                </a:solidFill>
              </a:rPr>
              <a:t>Estimated</a:t>
            </a:r>
            <a:r>
              <a:rPr lang="es-ES" dirty="0">
                <a:solidFill>
                  <a:schemeClr val="accent2">
                    <a:lumMod val="75000"/>
                  </a:schemeClr>
                </a:solidFill>
              </a:rPr>
              <a:t> time </a:t>
            </a:r>
            <a:r>
              <a:rPr lang="es-ES" dirty="0" err="1">
                <a:solidFill>
                  <a:schemeClr val="accent2">
                    <a:lumMod val="75000"/>
                  </a:schemeClr>
                </a:solidFill>
              </a:rPr>
              <a:t>of</a:t>
            </a:r>
            <a:r>
              <a:rPr lang="es-ES" dirty="0">
                <a:solidFill>
                  <a:schemeClr val="accent2">
                    <a:lumMod val="75000"/>
                  </a:schemeClr>
                </a:solidFill>
              </a:rPr>
              <a:t> </a:t>
            </a:r>
            <a:r>
              <a:rPr lang="es-ES" dirty="0" err="1">
                <a:solidFill>
                  <a:schemeClr val="accent2">
                    <a:lumMod val="75000"/>
                  </a:schemeClr>
                </a:solidFill>
              </a:rPr>
              <a:t>arrival</a:t>
            </a:r>
            <a:r>
              <a:rPr lang="es-ES" dirty="0">
                <a:solidFill>
                  <a:schemeClr val="accent2">
                    <a:lumMod val="75000"/>
                  </a:schemeClr>
                </a:solidFill>
              </a:rPr>
              <a:t>) y hacer tracking del carro en un mapa</a:t>
            </a:r>
          </a:p>
          <a:p>
            <a:pPr marL="285750" indent="-285750">
              <a:buFont typeface="Arial" panose="020B0604020202020204" pitchFamily="34" charset="0"/>
              <a:buChar char="•"/>
            </a:pPr>
            <a:endParaRPr lang="es-ES" dirty="0">
              <a:solidFill>
                <a:schemeClr val="accent2">
                  <a:lumMod val="75000"/>
                </a:schemeClr>
              </a:solidFill>
            </a:endParaRPr>
          </a:p>
          <a:p>
            <a:r>
              <a:rPr lang="es-ES" b="1" dirty="0">
                <a:solidFill>
                  <a:schemeClr val="accent2">
                    <a:lumMod val="75000"/>
                  </a:schemeClr>
                </a:solidFill>
              </a:rPr>
              <a:t>Conductores</a:t>
            </a:r>
          </a:p>
          <a:p>
            <a:pPr marL="285750" indent="-285750">
              <a:buFont typeface="Arial" panose="020B0604020202020204" pitchFamily="34" charset="0"/>
              <a:buChar char="•"/>
            </a:pPr>
            <a:r>
              <a:rPr lang="es-ES" dirty="0">
                <a:solidFill>
                  <a:schemeClr val="accent2">
                    <a:lumMod val="75000"/>
                  </a:schemeClr>
                </a:solidFill>
              </a:rPr>
              <a:t>Fuente adicional de ingreso</a:t>
            </a:r>
          </a:p>
          <a:p>
            <a:pPr marL="285750" indent="-285750">
              <a:buFont typeface="Arial" panose="020B0604020202020204" pitchFamily="34" charset="0"/>
              <a:buChar char="•"/>
            </a:pPr>
            <a:r>
              <a:rPr lang="es-ES" dirty="0">
                <a:solidFill>
                  <a:schemeClr val="accent2">
                    <a:lumMod val="75000"/>
                  </a:schemeClr>
                </a:solidFill>
              </a:rPr>
              <a:t>Horarios flexibles de trabajo y se puede trabajar medio tiempo</a:t>
            </a:r>
          </a:p>
          <a:p>
            <a:pPr marL="285750" indent="-285750">
              <a:buFont typeface="Arial" panose="020B0604020202020204" pitchFamily="34" charset="0"/>
              <a:buChar char="•"/>
            </a:pPr>
            <a:r>
              <a:rPr lang="es-ES" dirty="0">
                <a:solidFill>
                  <a:schemeClr val="accent2">
                    <a:lumMod val="75000"/>
                  </a:schemeClr>
                </a:solidFill>
              </a:rPr>
              <a:t>Fácil procedimiento de pago</a:t>
            </a:r>
          </a:p>
          <a:p>
            <a:pPr marL="285750" indent="-285750">
              <a:buFont typeface="Arial" panose="020B0604020202020204" pitchFamily="34" charset="0"/>
              <a:buChar char="•"/>
            </a:pPr>
            <a:r>
              <a:rPr lang="es-ES" dirty="0">
                <a:solidFill>
                  <a:schemeClr val="accent2">
                    <a:lumMod val="75000"/>
                  </a:schemeClr>
                </a:solidFill>
              </a:rPr>
              <a:t>Se paga por estar en línea, aunque no se realicen solicitudes</a:t>
            </a:r>
            <a:endParaRPr lang="es-CO" dirty="0">
              <a:solidFill>
                <a:schemeClr val="accent2">
                  <a:lumMod val="75000"/>
                </a:schemeClr>
              </a:solidFill>
            </a:endParaRPr>
          </a:p>
        </p:txBody>
      </p:sp>
      <p:sp>
        <p:nvSpPr>
          <p:cNvPr id="12" name="Título 1">
            <a:extLst>
              <a:ext uri="{FF2B5EF4-FFF2-40B4-BE49-F238E27FC236}">
                <a16:creationId xmlns:a16="http://schemas.microsoft.com/office/drawing/2014/main" id="{5149F05E-912A-4E7F-8C3E-74F4DFA2FC87}"/>
              </a:ext>
            </a:extLst>
          </p:cNvPr>
          <p:cNvSpPr txBox="1">
            <a:spLocks/>
          </p:cNvSpPr>
          <p:nvPr/>
        </p:nvSpPr>
        <p:spPr>
          <a:xfrm>
            <a:off x="360183" y="5932395"/>
            <a:ext cx="10074795" cy="810902"/>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s-CO" sz="4800" b="1" dirty="0">
                <a:solidFill>
                  <a:schemeClr val="bg1"/>
                </a:solidFill>
                <a:latin typeface="VAG Rounded Std Light" panose="020F0502020204020204" pitchFamily="34" charset="0"/>
              </a:rPr>
              <a:t>Modelo de negocio</a:t>
            </a:r>
            <a:endParaRPr lang="es-CO" sz="4800" dirty="0">
              <a:solidFill>
                <a:schemeClr val="bg1"/>
              </a:solidFill>
              <a:latin typeface="VAG Rounded Std Light" panose="020F0502020204020204" pitchFamily="34" charset="0"/>
            </a:endParaRPr>
          </a:p>
        </p:txBody>
      </p:sp>
    </p:spTree>
    <p:extLst>
      <p:ext uri="{BB962C8B-B14F-4D97-AF65-F5344CB8AC3E}">
        <p14:creationId xmlns:p14="http://schemas.microsoft.com/office/powerpoint/2010/main" val="40770086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76826109-CE71-4B5D-A750-2DD760A39C6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5433400"/>
            <a:ext cx="12191999" cy="1416050"/>
          </a:xfrm>
          <a:prstGeom prst="rect">
            <a:avLst/>
          </a:prstGeom>
        </p:spPr>
      </p:pic>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sp>
        <p:nvSpPr>
          <p:cNvPr id="4" name="Título 1">
            <a:extLst>
              <a:ext uri="{FF2B5EF4-FFF2-40B4-BE49-F238E27FC236}">
                <a16:creationId xmlns:a16="http://schemas.microsoft.com/office/drawing/2014/main" id="{82B63EE9-8488-4D4A-A5DD-B2D8E7E8FF11}"/>
              </a:ext>
            </a:extLst>
          </p:cNvPr>
          <p:cNvSpPr txBox="1">
            <a:spLocks/>
          </p:cNvSpPr>
          <p:nvPr/>
        </p:nvSpPr>
        <p:spPr>
          <a:xfrm>
            <a:off x="360183" y="5932395"/>
            <a:ext cx="10074795" cy="810902"/>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s-CO" sz="4800" b="1" dirty="0">
                <a:solidFill>
                  <a:schemeClr val="bg1"/>
                </a:solidFill>
                <a:latin typeface="VAG Rounded Std Light" panose="020F0502020204020204" pitchFamily="34" charset="0"/>
              </a:rPr>
              <a:t>Modelo de negocio</a:t>
            </a:r>
            <a:endParaRPr lang="es-CO" sz="4800" dirty="0">
              <a:solidFill>
                <a:schemeClr val="bg1"/>
              </a:solidFill>
              <a:latin typeface="VAG Rounded Std Light" panose="020F0502020204020204" pitchFamily="34" charset="0"/>
            </a:endParaRPr>
          </a:p>
        </p:txBody>
      </p:sp>
      <p:pic>
        <p:nvPicPr>
          <p:cNvPr id="6" name="Imagen 5" descr="Imagen que contiene Diagrama&#10;&#10;Descripción generada automáticamente">
            <a:extLst>
              <a:ext uri="{FF2B5EF4-FFF2-40B4-BE49-F238E27FC236}">
                <a16:creationId xmlns:a16="http://schemas.microsoft.com/office/drawing/2014/main" id="{EA0C09B7-1D44-4B08-940D-D12A8435D386}"/>
              </a:ext>
            </a:extLst>
          </p:cNvPr>
          <p:cNvPicPr>
            <a:picLocks noChangeAspect="1"/>
          </p:cNvPicPr>
          <p:nvPr/>
        </p:nvPicPr>
        <p:blipFill>
          <a:blip r:embed="rId4">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4821417" y="114703"/>
            <a:ext cx="7010400" cy="5200650"/>
          </a:xfrm>
          <a:prstGeom prst="rect">
            <a:avLst/>
          </a:prstGeom>
        </p:spPr>
      </p:pic>
      <p:sp>
        <p:nvSpPr>
          <p:cNvPr id="7" name="Título 1">
            <a:extLst>
              <a:ext uri="{FF2B5EF4-FFF2-40B4-BE49-F238E27FC236}">
                <a16:creationId xmlns:a16="http://schemas.microsoft.com/office/drawing/2014/main" id="{6B36E169-055F-4469-BE5D-A04D880FB4AC}"/>
              </a:ext>
            </a:extLst>
          </p:cNvPr>
          <p:cNvSpPr txBox="1">
            <a:spLocks/>
          </p:cNvSpPr>
          <p:nvPr/>
        </p:nvSpPr>
        <p:spPr>
          <a:xfrm>
            <a:off x="360183" y="429875"/>
            <a:ext cx="3349254" cy="810902"/>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s-ES" sz="4800" dirty="0">
                <a:solidFill>
                  <a:srgbClr val="00823D"/>
                </a:solidFill>
                <a:latin typeface="VAG Rounded Std Light" panose="020F0502020204020204" pitchFamily="34" charset="0"/>
              </a:rPr>
              <a:t>Airbnb</a:t>
            </a:r>
            <a:endParaRPr lang="es-CO" sz="4800" dirty="0">
              <a:solidFill>
                <a:srgbClr val="00823D"/>
              </a:solidFill>
              <a:latin typeface="VAG Rounded Std Light" panose="020F0502020204020204" pitchFamily="34" charset="0"/>
            </a:endParaRPr>
          </a:p>
        </p:txBody>
      </p:sp>
      <p:sp>
        <p:nvSpPr>
          <p:cNvPr id="9" name="CuadroTexto 8">
            <a:extLst>
              <a:ext uri="{FF2B5EF4-FFF2-40B4-BE49-F238E27FC236}">
                <a16:creationId xmlns:a16="http://schemas.microsoft.com/office/drawing/2014/main" id="{8B3056A9-C1C2-49C5-80B1-39F902CDE1E6}"/>
              </a:ext>
            </a:extLst>
          </p:cNvPr>
          <p:cNvSpPr txBox="1"/>
          <p:nvPr/>
        </p:nvSpPr>
        <p:spPr>
          <a:xfrm>
            <a:off x="360183" y="1388773"/>
            <a:ext cx="4331944" cy="2585323"/>
          </a:xfrm>
          <a:prstGeom prst="rect">
            <a:avLst/>
          </a:prstGeom>
          <a:noFill/>
        </p:spPr>
        <p:txBody>
          <a:bodyPr wrap="square">
            <a:spAutoFit/>
          </a:bodyPr>
          <a:lstStyle/>
          <a:p>
            <a:r>
              <a:rPr lang="es-ES" sz="1800" b="1" dirty="0">
                <a:solidFill>
                  <a:schemeClr val="accent2">
                    <a:lumMod val="75000"/>
                  </a:schemeClr>
                </a:solidFill>
                <a:effectLst/>
              </a:rPr>
              <a:t>Clientes</a:t>
            </a:r>
          </a:p>
          <a:p>
            <a:endParaRPr lang="es-ES" sz="1800" b="1" dirty="0">
              <a:solidFill>
                <a:schemeClr val="accent2">
                  <a:lumMod val="75000"/>
                </a:schemeClr>
              </a:solidFill>
              <a:effectLst/>
            </a:endParaRPr>
          </a:p>
          <a:p>
            <a:r>
              <a:rPr lang="es-ES" sz="1800" dirty="0">
                <a:solidFill>
                  <a:schemeClr val="accent2">
                    <a:lumMod val="75000"/>
                  </a:schemeClr>
                </a:solidFill>
                <a:effectLst/>
              </a:rPr>
              <a:t>Grandiosos lugares para quedarse alrededor del mundo a precios bajos</a:t>
            </a:r>
          </a:p>
          <a:p>
            <a:endParaRPr lang="es-ES" b="1" dirty="0">
              <a:solidFill>
                <a:schemeClr val="accent2">
                  <a:lumMod val="75000"/>
                </a:schemeClr>
              </a:solidFill>
            </a:endParaRPr>
          </a:p>
          <a:p>
            <a:r>
              <a:rPr lang="es-ES" b="1" dirty="0">
                <a:solidFill>
                  <a:schemeClr val="accent2">
                    <a:lumMod val="75000"/>
                  </a:schemeClr>
                </a:solidFill>
              </a:rPr>
              <a:t>Arrendador</a:t>
            </a:r>
          </a:p>
          <a:p>
            <a:endParaRPr lang="es-ES" b="1" dirty="0">
              <a:solidFill>
                <a:schemeClr val="accent2">
                  <a:lumMod val="75000"/>
                </a:schemeClr>
              </a:solidFill>
            </a:endParaRPr>
          </a:p>
          <a:p>
            <a:r>
              <a:rPr lang="es-ES" dirty="0">
                <a:solidFill>
                  <a:schemeClr val="accent2">
                    <a:lumMod val="75000"/>
                  </a:schemeClr>
                </a:solidFill>
              </a:rPr>
              <a:t>Arrendar un espacio extra sin menor esfuerzo a una audiencia a nivel mundial</a:t>
            </a:r>
            <a:endParaRPr lang="es-CO" dirty="0">
              <a:solidFill>
                <a:schemeClr val="accent2">
                  <a:lumMod val="75000"/>
                </a:schemeClr>
              </a:solidFill>
            </a:endParaRPr>
          </a:p>
        </p:txBody>
      </p:sp>
    </p:spTree>
    <p:extLst>
      <p:ext uri="{BB962C8B-B14F-4D97-AF65-F5344CB8AC3E}">
        <p14:creationId xmlns:p14="http://schemas.microsoft.com/office/powerpoint/2010/main" val="129425040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Imagen 16">
            <a:extLst>
              <a:ext uri="{FF2B5EF4-FFF2-40B4-BE49-F238E27FC236}">
                <a16:creationId xmlns:a16="http://schemas.microsoft.com/office/drawing/2014/main" id="{F5896410-EFB8-4523-B5DC-2DA338550F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5552912"/>
            <a:ext cx="12191999" cy="1343191"/>
          </a:xfrm>
          <a:prstGeom prst="rect">
            <a:avLst/>
          </a:prstGeom>
        </p:spPr>
      </p:pic>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sp>
        <p:nvSpPr>
          <p:cNvPr id="9" name="Título 1">
            <a:extLst>
              <a:ext uri="{FF2B5EF4-FFF2-40B4-BE49-F238E27FC236}">
                <a16:creationId xmlns:a16="http://schemas.microsoft.com/office/drawing/2014/main" id="{D67D67D8-47A4-4494-9923-00364167C500}"/>
              </a:ext>
            </a:extLst>
          </p:cNvPr>
          <p:cNvSpPr txBox="1">
            <a:spLocks/>
          </p:cNvSpPr>
          <p:nvPr/>
        </p:nvSpPr>
        <p:spPr>
          <a:xfrm>
            <a:off x="612391" y="606878"/>
            <a:ext cx="4627362" cy="872962"/>
          </a:xfrm>
          <a:prstGeom prst="rect">
            <a:avLst/>
          </a:prstGeom>
        </p:spPr>
        <p:txBody>
          <a:bodyPr vert="horz" lIns="91440" tIns="45720" rIns="91440" bIns="45720" rtlCol="0" anchor="t">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s-CO" sz="6200" b="1" dirty="0">
                <a:solidFill>
                  <a:srgbClr val="00823D"/>
                </a:solidFill>
                <a:latin typeface="VAG Rounded Std Light" panose="020F0502020204020204" pitchFamily="34" charset="0"/>
              </a:rPr>
              <a:t>Actividad</a:t>
            </a:r>
            <a:endParaRPr lang="es-CO" sz="8200" b="1" dirty="0">
              <a:solidFill>
                <a:srgbClr val="00823D"/>
              </a:solidFill>
              <a:latin typeface="VAG Rounded Std Light" panose="020F0502020204020204" pitchFamily="34" charset="0"/>
            </a:endParaRPr>
          </a:p>
        </p:txBody>
      </p:sp>
      <p:sp>
        <p:nvSpPr>
          <p:cNvPr id="3" name="Rectángulo 2">
            <a:extLst>
              <a:ext uri="{FF2B5EF4-FFF2-40B4-BE49-F238E27FC236}">
                <a16:creationId xmlns:a16="http://schemas.microsoft.com/office/drawing/2014/main" id="{3C301643-1E0B-4D5C-BFEB-5A1485275F40}"/>
              </a:ext>
            </a:extLst>
          </p:cNvPr>
          <p:cNvSpPr/>
          <p:nvPr/>
        </p:nvSpPr>
        <p:spPr>
          <a:xfrm>
            <a:off x="826981" y="1692991"/>
            <a:ext cx="10358470" cy="3785652"/>
          </a:xfrm>
          <a:prstGeom prst="rect">
            <a:avLst/>
          </a:prstGeom>
        </p:spPr>
        <p:txBody>
          <a:bodyPr wrap="square">
            <a:spAutoFit/>
          </a:bodyPr>
          <a:lstStyle/>
          <a:p>
            <a:pPr marL="285750" indent="-285750">
              <a:buFont typeface="Arial" panose="020B0604020202020204" pitchFamily="34" charset="0"/>
              <a:buChar char="•"/>
            </a:pPr>
            <a:r>
              <a:rPr lang="es-MX" sz="2400" dirty="0"/>
              <a:t>Buscar modelos de negocios de 3 compañías lideres en un tema de interés a nivel local, nacional e internacional, consultar el </a:t>
            </a:r>
            <a:r>
              <a:rPr lang="es-MX" sz="2400" dirty="0" err="1"/>
              <a:t>canvas</a:t>
            </a:r>
            <a:r>
              <a:rPr lang="es-MX" sz="2400" dirty="0"/>
              <a:t> de su modelo de negocio y resaltar la propuesta de valor.</a:t>
            </a:r>
          </a:p>
          <a:p>
            <a:pPr marL="285750" indent="-285750">
              <a:buFont typeface="Arial" panose="020B0604020202020204" pitchFamily="34" charset="0"/>
              <a:buChar char="•"/>
            </a:pPr>
            <a:endParaRPr lang="es-MX" sz="2400" dirty="0"/>
          </a:p>
          <a:p>
            <a:pPr marL="285750" indent="-285750">
              <a:buFont typeface="Arial" panose="020B0604020202020204" pitchFamily="34" charset="0"/>
              <a:buChar char="•"/>
            </a:pPr>
            <a:r>
              <a:rPr lang="es-MX" sz="2400" dirty="0"/>
              <a:t>Compartir en clase los hallazgos</a:t>
            </a:r>
          </a:p>
          <a:p>
            <a:pPr marL="285750" indent="-285750">
              <a:buFont typeface="Arial" panose="020B0604020202020204" pitchFamily="34" charset="0"/>
              <a:buChar char="•"/>
            </a:pPr>
            <a:endParaRPr lang="es-MX" sz="2400" dirty="0"/>
          </a:p>
          <a:p>
            <a:pPr marL="285750" indent="-285750">
              <a:buFont typeface="Arial" panose="020B0604020202020204" pitchFamily="34" charset="0"/>
              <a:buChar char="•"/>
            </a:pPr>
            <a:r>
              <a:rPr lang="es-MX" sz="2400" dirty="0"/>
              <a:t>Mirar los siguientes tres videos:</a:t>
            </a:r>
          </a:p>
          <a:p>
            <a:pPr marL="742950" lvl="1" indent="-285750">
              <a:buFont typeface="Arial" panose="020B0604020202020204" pitchFamily="34" charset="0"/>
              <a:buChar char="•"/>
            </a:pPr>
            <a:r>
              <a:rPr lang="es-MX" sz="2400" dirty="0" err="1">
                <a:hlinkClick r:id="rId5"/>
              </a:rPr>
              <a:t>Uber’s</a:t>
            </a:r>
            <a:r>
              <a:rPr lang="es-MX" sz="2400" dirty="0">
                <a:hlinkClick r:id="rId5"/>
              </a:rPr>
              <a:t> plan </a:t>
            </a:r>
            <a:r>
              <a:rPr lang="es-MX" sz="2400" dirty="0" err="1">
                <a:hlinkClick r:id="rId5"/>
              </a:rPr>
              <a:t>to</a:t>
            </a:r>
            <a:r>
              <a:rPr lang="es-MX" sz="2400" dirty="0">
                <a:hlinkClick r:id="rId5"/>
              </a:rPr>
              <a:t> </a:t>
            </a:r>
            <a:r>
              <a:rPr lang="es-MX" sz="2400" dirty="0" err="1">
                <a:hlinkClick r:id="rId5"/>
              </a:rPr>
              <a:t>get</a:t>
            </a:r>
            <a:r>
              <a:rPr lang="es-MX" sz="2400" dirty="0">
                <a:hlinkClick r:id="rId5"/>
              </a:rPr>
              <a:t> more </a:t>
            </a:r>
            <a:r>
              <a:rPr lang="es-MX" sz="2400" dirty="0" err="1">
                <a:hlinkClick r:id="rId5"/>
              </a:rPr>
              <a:t>people</a:t>
            </a:r>
            <a:r>
              <a:rPr lang="es-MX" sz="2400" dirty="0">
                <a:hlinkClick r:id="rId5"/>
              </a:rPr>
              <a:t> </a:t>
            </a:r>
            <a:r>
              <a:rPr lang="es-MX" sz="2400" dirty="0" err="1">
                <a:hlinkClick r:id="rId5"/>
              </a:rPr>
              <a:t>into</a:t>
            </a:r>
            <a:r>
              <a:rPr lang="es-MX" sz="2400" dirty="0">
                <a:hlinkClick r:id="rId5"/>
              </a:rPr>
              <a:t> </a:t>
            </a:r>
            <a:r>
              <a:rPr lang="es-MX" sz="2400" dirty="0" err="1">
                <a:hlinkClick r:id="rId5"/>
              </a:rPr>
              <a:t>fewer</a:t>
            </a:r>
            <a:r>
              <a:rPr lang="es-MX" sz="2400" dirty="0">
                <a:hlinkClick r:id="rId5"/>
              </a:rPr>
              <a:t> cars</a:t>
            </a:r>
            <a:endParaRPr lang="es-MX" sz="2400" dirty="0"/>
          </a:p>
          <a:p>
            <a:pPr marL="742950" lvl="1" indent="-285750">
              <a:buFont typeface="Arial" panose="020B0604020202020204" pitchFamily="34" charset="0"/>
              <a:buChar char="•"/>
            </a:pPr>
            <a:r>
              <a:rPr lang="es-MX" sz="2400" dirty="0" err="1">
                <a:hlinkClick r:id="rId6"/>
              </a:rPr>
              <a:t>How</a:t>
            </a:r>
            <a:r>
              <a:rPr lang="es-MX" sz="2400" dirty="0">
                <a:hlinkClick r:id="rId6"/>
              </a:rPr>
              <a:t> </a:t>
            </a:r>
            <a:r>
              <a:rPr lang="es-MX" sz="2400" dirty="0" err="1">
                <a:hlinkClick r:id="rId6"/>
              </a:rPr>
              <a:t>great</a:t>
            </a:r>
            <a:r>
              <a:rPr lang="es-MX" sz="2400" dirty="0">
                <a:hlinkClick r:id="rId6"/>
              </a:rPr>
              <a:t> </a:t>
            </a:r>
            <a:r>
              <a:rPr lang="es-MX" sz="2400" dirty="0" err="1">
                <a:hlinkClick r:id="rId6"/>
              </a:rPr>
              <a:t>leaders</a:t>
            </a:r>
            <a:r>
              <a:rPr lang="es-MX" sz="2400" dirty="0">
                <a:hlinkClick r:id="rId6"/>
              </a:rPr>
              <a:t> inspire </a:t>
            </a:r>
            <a:r>
              <a:rPr lang="es-MX" sz="2400" dirty="0" err="1">
                <a:hlinkClick r:id="rId6"/>
              </a:rPr>
              <a:t>action</a:t>
            </a:r>
            <a:endParaRPr lang="es-MX" sz="2400" dirty="0"/>
          </a:p>
          <a:p>
            <a:pPr marL="742950" lvl="1" indent="-285750">
              <a:buFont typeface="Arial" panose="020B0604020202020204" pitchFamily="34" charset="0"/>
              <a:buChar char="•"/>
            </a:pPr>
            <a:r>
              <a:rPr lang="es-MX" sz="2400" dirty="0" err="1">
                <a:hlinkClick r:id="rId7"/>
              </a:rPr>
              <a:t>How</a:t>
            </a:r>
            <a:r>
              <a:rPr lang="es-MX" sz="2400" dirty="0">
                <a:hlinkClick r:id="rId7"/>
              </a:rPr>
              <a:t> Airbnb </a:t>
            </a:r>
            <a:r>
              <a:rPr lang="es-MX" sz="2400" dirty="0" err="1">
                <a:hlinkClick r:id="rId7"/>
              </a:rPr>
              <a:t>designs</a:t>
            </a:r>
            <a:r>
              <a:rPr lang="es-MX" sz="2400" dirty="0">
                <a:hlinkClick r:id="rId7"/>
              </a:rPr>
              <a:t> </a:t>
            </a:r>
            <a:r>
              <a:rPr lang="es-MX" sz="2400" dirty="0" err="1">
                <a:hlinkClick r:id="rId7"/>
              </a:rPr>
              <a:t>for</a:t>
            </a:r>
            <a:r>
              <a:rPr lang="es-MX" sz="2400" dirty="0">
                <a:hlinkClick r:id="rId7"/>
              </a:rPr>
              <a:t> trust</a:t>
            </a:r>
            <a:endParaRPr lang="es-MX" sz="2400" dirty="0"/>
          </a:p>
        </p:txBody>
      </p:sp>
    </p:spTree>
    <p:extLst>
      <p:ext uri="{BB962C8B-B14F-4D97-AF65-F5344CB8AC3E}">
        <p14:creationId xmlns:p14="http://schemas.microsoft.com/office/powerpoint/2010/main" val="37271744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76826109-CE71-4B5D-A750-2DD760A39C65}"/>
              </a:ext>
            </a:extLst>
          </p:cNvPr>
          <p:cNvPicPr>
            <a:picLocks noChangeAspect="1"/>
          </p:cNvPicPr>
          <p:nvPr/>
        </p:nvPicPr>
        <p:blipFill>
          <a:blip r:embed="rId2"/>
          <a:stretch>
            <a:fillRect/>
          </a:stretch>
        </p:blipFill>
        <p:spPr>
          <a:xfrm>
            <a:off x="-3" y="5433400"/>
            <a:ext cx="12192004" cy="1416050"/>
          </a:xfrm>
          <a:prstGeom prst="rect">
            <a:avLst/>
          </a:prstGeom>
        </p:spPr>
      </p:pic>
      <p:pic>
        <p:nvPicPr>
          <p:cNvPr id="11" name="Imagen 10">
            <a:extLst>
              <a:ext uri="{FF2B5EF4-FFF2-40B4-BE49-F238E27FC236}">
                <a16:creationId xmlns:a16="http://schemas.microsoft.com/office/drawing/2014/main" id="{FA16E24B-6FDE-43AE-AFF0-AD00A89C0A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9510934" y="79413"/>
            <a:ext cx="2854411" cy="2546135"/>
          </a:xfrm>
          <a:prstGeom prst="rect">
            <a:avLst/>
          </a:prstGeom>
        </p:spPr>
      </p:pic>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pic>
        <p:nvPicPr>
          <p:cNvPr id="7" name="Imagen 6">
            <a:extLst>
              <a:ext uri="{FF2B5EF4-FFF2-40B4-BE49-F238E27FC236}">
                <a16:creationId xmlns:a16="http://schemas.microsoft.com/office/drawing/2014/main" id="{0A6261AC-B513-41A7-B604-701F3609062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1980" y="4367399"/>
            <a:ext cx="2434092" cy="2178200"/>
          </a:xfrm>
          <a:prstGeom prst="rect">
            <a:avLst/>
          </a:prstGeom>
        </p:spPr>
      </p:pic>
      <p:sp>
        <p:nvSpPr>
          <p:cNvPr id="4" name="Rectángulo 3">
            <a:extLst>
              <a:ext uri="{FF2B5EF4-FFF2-40B4-BE49-F238E27FC236}">
                <a16:creationId xmlns:a16="http://schemas.microsoft.com/office/drawing/2014/main" id="{955AD45D-98F6-41A0-94EF-07072C55A2A2}"/>
              </a:ext>
            </a:extLst>
          </p:cNvPr>
          <p:cNvSpPr/>
          <p:nvPr/>
        </p:nvSpPr>
        <p:spPr>
          <a:xfrm>
            <a:off x="1265274" y="1007759"/>
            <a:ext cx="9867014" cy="3539430"/>
          </a:xfrm>
          <a:prstGeom prst="rect">
            <a:avLst/>
          </a:prstGeom>
        </p:spPr>
        <p:txBody>
          <a:bodyPr wrap="square">
            <a:spAutoFit/>
          </a:bodyPr>
          <a:lstStyle/>
          <a:p>
            <a:r>
              <a:rPr lang="es-MX" sz="2800" dirty="0">
                <a:solidFill>
                  <a:schemeClr val="accent2">
                    <a:lumMod val="75000"/>
                  </a:schemeClr>
                </a:solidFill>
              </a:rPr>
              <a:t>Como </a:t>
            </a:r>
            <a:r>
              <a:rPr lang="es-MX" sz="2800" b="1" i="1" dirty="0">
                <a:solidFill>
                  <a:schemeClr val="accent2">
                    <a:lumMod val="75000"/>
                  </a:schemeClr>
                </a:solidFill>
              </a:rPr>
              <a:t>cliente</a:t>
            </a:r>
            <a:r>
              <a:rPr lang="es-MX" sz="2800" dirty="0">
                <a:solidFill>
                  <a:schemeClr val="accent2">
                    <a:lumMod val="75000"/>
                  </a:schemeClr>
                </a:solidFill>
              </a:rPr>
              <a:t> que eres, </a:t>
            </a:r>
            <a:r>
              <a:rPr lang="es-MX" sz="2800" i="1" dirty="0">
                <a:solidFill>
                  <a:schemeClr val="accent2">
                    <a:lumMod val="75000"/>
                  </a:schemeClr>
                </a:solidFill>
              </a:rPr>
              <a:t>¿por qué razón vuelves una y otra vez a tu tienda o a tu negocio preferido? </a:t>
            </a:r>
          </a:p>
          <a:p>
            <a:endParaRPr lang="es-MX" sz="2800" i="1" dirty="0">
              <a:solidFill>
                <a:schemeClr val="accent2">
                  <a:lumMod val="75000"/>
                </a:schemeClr>
              </a:solidFill>
            </a:endParaRPr>
          </a:p>
          <a:p>
            <a:r>
              <a:rPr lang="es-MX" sz="2800" dirty="0">
                <a:solidFill>
                  <a:schemeClr val="accent2">
                    <a:lumMod val="75000"/>
                  </a:schemeClr>
                </a:solidFill>
              </a:rPr>
              <a:t>El motivo no solo guarda relación con la calidad del producto.</a:t>
            </a:r>
          </a:p>
          <a:p>
            <a:r>
              <a:rPr lang="es-MX" sz="2800" dirty="0">
                <a:solidFill>
                  <a:schemeClr val="accent2">
                    <a:lumMod val="75000"/>
                  </a:schemeClr>
                </a:solidFill>
              </a:rPr>
              <a:t> </a:t>
            </a:r>
          </a:p>
          <a:p>
            <a:r>
              <a:rPr lang="es-MX" sz="2800" dirty="0">
                <a:solidFill>
                  <a:schemeClr val="accent2">
                    <a:lumMod val="75000"/>
                  </a:schemeClr>
                </a:solidFill>
              </a:rPr>
              <a:t>Diversos estudios demuestran que los </a:t>
            </a:r>
            <a:r>
              <a:rPr lang="es-MX" sz="2800" b="1" i="1" dirty="0">
                <a:solidFill>
                  <a:schemeClr val="accent2">
                    <a:lumMod val="75000"/>
                  </a:schemeClr>
                </a:solidFill>
              </a:rPr>
              <a:t>clientes</a:t>
            </a:r>
            <a:r>
              <a:rPr lang="es-MX" sz="2800" dirty="0">
                <a:solidFill>
                  <a:schemeClr val="accent2">
                    <a:lumMod val="75000"/>
                  </a:schemeClr>
                </a:solidFill>
              </a:rPr>
              <a:t> vuelven a contratar ese servicio porque les han hecho </a:t>
            </a:r>
            <a:r>
              <a:rPr lang="es-MX" sz="2800" b="1" i="1" dirty="0">
                <a:solidFill>
                  <a:schemeClr val="accent2">
                    <a:lumMod val="75000"/>
                  </a:schemeClr>
                </a:solidFill>
              </a:rPr>
              <a:t>sentir</a:t>
            </a:r>
            <a:r>
              <a:rPr lang="es-MX" sz="2800" dirty="0">
                <a:solidFill>
                  <a:schemeClr val="accent2">
                    <a:lumMod val="75000"/>
                  </a:schemeClr>
                </a:solidFill>
              </a:rPr>
              <a:t> bien.</a:t>
            </a:r>
          </a:p>
          <a:p>
            <a:endParaRPr lang="es-MX" sz="2800" dirty="0"/>
          </a:p>
        </p:txBody>
      </p:sp>
    </p:spTree>
    <p:extLst>
      <p:ext uri="{BB962C8B-B14F-4D97-AF65-F5344CB8AC3E}">
        <p14:creationId xmlns:p14="http://schemas.microsoft.com/office/powerpoint/2010/main" val="174460321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0" name="Imagen 9">
            <a:extLst>
              <a:ext uri="{FF2B5EF4-FFF2-40B4-BE49-F238E27FC236}">
                <a16:creationId xmlns:a16="http://schemas.microsoft.com/office/drawing/2014/main" id="{4388598F-ABD8-4562-AAB2-7CA67204F7FA}"/>
              </a:ext>
            </a:extLst>
          </p:cNvPr>
          <p:cNvPicPr>
            <a:picLocks noChangeAspect="1"/>
          </p:cNvPicPr>
          <p:nvPr/>
        </p:nvPicPr>
        <p:blipFill>
          <a:blip r:embed="rId3"/>
          <a:stretch>
            <a:fillRect/>
          </a:stretch>
        </p:blipFill>
        <p:spPr>
          <a:xfrm rot="5400000">
            <a:off x="2608371" y="-2650214"/>
            <a:ext cx="6934164" cy="12233094"/>
          </a:xfrm>
          <a:prstGeom prst="rect">
            <a:avLst/>
          </a:prstGeom>
        </p:spPr>
      </p:pic>
      <p:sp>
        <p:nvSpPr>
          <p:cNvPr id="9" name="Título 1">
            <a:extLst>
              <a:ext uri="{FF2B5EF4-FFF2-40B4-BE49-F238E27FC236}">
                <a16:creationId xmlns:a16="http://schemas.microsoft.com/office/drawing/2014/main" id="{D67D67D8-47A4-4494-9923-00364167C500}"/>
              </a:ext>
            </a:extLst>
          </p:cNvPr>
          <p:cNvSpPr txBox="1">
            <a:spLocks/>
          </p:cNvSpPr>
          <p:nvPr/>
        </p:nvSpPr>
        <p:spPr>
          <a:xfrm>
            <a:off x="3473752" y="2535138"/>
            <a:ext cx="5454502" cy="1146352"/>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pPr>
            <a:r>
              <a:rPr lang="es-ES" sz="8000" b="1" dirty="0">
                <a:solidFill>
                  <a:schemeClr val="bg1"/>
                </a:solidFill>
                <a:latin typeface="VAG Rounded Std Light" panose="020F0502020204020204" pitchFamily="34" charset="0"/>
              </a:rPr>
              <a:t>¡Gracias!</a:t>
            </a:r>
          </a:p>
        </p:txBody>
      </p:sp>
      <p:pic>
        <p:nvPicPr>
          <p:cNvPr id="3" name="Imagen 2">
            <a:extLst>
              <a:ext uri="{FF2B5EF4-FFF2-40B4-BE49-F238E27FC236}">
                <a16:creationId xmlns:a16="http://schemas.microsoft.com/office/drawing/2014/main" id="{EA8C0E1D-0B8D-4C2B-9788-2820FA86577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73379" y="489387"/>
            <a:ext cx="2255249" cy="2239384"/>
          </a:xfrm>
          <a:prstGeom prst="rect">
            <a:avLst/>
          </a:prstGeom>
        </p:spPr>
      </p:pic>
      <p:pic>
        <p:nvPicPr>
          <p:cNvPr id="5" name="Imagen 4">
            <a:extLst>
              <a:ext uri="{FF2B5EF4-FFF2-40B4-BE49-F238E27FC236}">
                <a16:creationId xmlns:a16="http://schemas.microsoft.com/office/drawing/2014/main" id="{271F234C-8DB6-4C62-A0C6-1245347137F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01456" y="5459196"/>
            <a:ext cx="2189086" cy="1009807"/>
          </a:xfrm>
          <a:prstGeom prst="rect">
            <a:avLst/>
          </a:prstGeom>
        </p:spPr>
      </p:pic>
      <p:pic>
        <p:nvPicPr>
          <p:cNvPr id="6" name="Imagen 5">
            <a:extLst>
              <a:ext uri="{FF2B5EF4-FFF2-40B4-BE49-F238E27FC236}">
                <a16:creationId xmlns:a16="http://schemas.microsoft.com/office/drawing/2014/main" id="{6D11B570-AA26-496A-8D71-96BA5CCBFAF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41094" y="-749"/>
            <a:ext cx="2854411" cy="2546135"/>
          </a:xfrm>
          <a:prstGeom prst="rect">
            <a:avLst/>
          </a:prstGeom>
        </p:spPr>
      </p:pic>
      <p:pic>
        <p:nvPicPr>
          <p:cNvPr id="7" name="Imagen 6">
            <a:extLst>
              <a:ext uri="{FF2B5EF4-FFF2-40B4-BE49-F238E27FC236}">
                <a16:creationId xmlns:a16="http://schemas.microsoft.com/office/drawing/2014/main" id="{50DCD2D9-0230-4E0F-942C-C12023096F3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33857" y="303116"/>
            <a:ext cx="1704975" cy="1285875"/>
          </a:xfrm>
          <a:prstGeom prst="rect">
            <a:avLst/>
          </a:prstGeom>
        </p:spPr>
      </p:pic>
      <p:sp>
        <p:nvSpPr>
          <p:cNvPr id="2" name="Título 1">
            <a:extLst>
              <a:ext uri="{FF2B5EF4-FFF2-40B4-BE49-F238E27FC236}">
                <a16:creationId xmlns:a16="http://schemas.microsoft.com/office/drawing/2014/main" id="{30D0AA7C-472F-4695-ADE5-B4534C82EFE9}"/>
              </a:ext>
            </a:extLst>
          </p:cNvPr>
          <p:cNvSpPr txBox="1">
            <a:spLocks/>
          </p:cNvSpPr>
          <p:nvPr/>
        </p:nvSpPr>
        <p:spPr>
          <a:xfrm>
            <a:off x="3473752" y="3875624"/>
            <a:ext cx="5454502" cy="947398"/>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pPr>
            <a:r>
              <a:rPr lang="es-ES" sz="3600" b="1" dirty="0">
                <a:solidFill>
                  <a:schemeClr val="bg1"/>
                </a:solidFill>
                <a:latin typeface="VAG Rounded Std Light" panose="020F0502020204020204" pitchFamily="34" charset="0"/>
              </a:rPr>
              <a:t>Andrés Bedoya Tobón</a:t>
            </a:r>
          </a:p>
          <a:p>
            <a:pPr algn="ctr">
              <a:lnSpc>
                <a:spcPct val="100000"/>
              </a:lnSpc>
            </a:pPr>
            <a:r>
              <a:rPr lang="es-ES" sz="2000" b="1" dirty="0">
                <a:solidFill>
                  <a:schemeClr val="bg1"/>
                </a:solidFill>
                <a:latin typeface="VAG Rounded Std Light" panose="020F0502020204020204" pitchFamily="34" charset="0"/>
                <a:hlinkClick r:id="rId8"/>
              </a:rPr>
              <a:t>www.xacarana.com</a:t>
            </a:r>
            <a:endParaRPr lang="es-ES" sz="2000" b="1" dirty="0">
              <a:solidFill>
                <a:schemeClr val="bg1"/>
              </a:solidFill>
              <a:latin typeface="VAG Rounded Std Light" panose="020F0502020204020204" pitchFamily="34" charset="0"/>
            </a:endParaRPr>
          </a:p>
          <a:p>
            <a:pPr algn="ctr">
              <a:lnSpc>
                <a:spcPct val="100000"/>
              </a:lnSpc>
            </a:pPr>
            <a:r>
              <a:rPr lang="es-ES" sz="2000" b="1" dirty="0">
                <a:solidFill>
                  <a:schemeClr val="bg1"/>
                </a:solidFill>
                <a:latin typeface="VAG Rounded Std Light" panose="020F0502020204020204" pitchFamily="34" charset="0"/>
              </a:rPr>
              <a:t>andres.bedoya@upb.edu.co</a:t>
            </a:r>
          </a:p>
        </p:txBody>
      </p:sp>
    </p:spTree>
    <p:extLst>
      <p:ext uri="{BB962C8B-B14F-4D97-AF65-F5344CB8AC3E}">
        <p14:creationId xmlns:p14="http://schemas.microsoft.com/office/powerpoint/2010/main" val="12660270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76826109-CE71-4B5D-A750-2DD760A39C65}"/>
              </a:ext>
            </a:extLst>
          </p:cNvPr>
          <p:cNvPicPr>
            <a:picLocks noChangeAspect="1"/>
          </p:cNvPicPr>
          <p:nvPr/>
        </p:nvPicPr>
        <p:blipFill>
          <a:blip r:embed="rId2"/>
          <a:stretch>
            <a:fillRect/>
          </a:stretch>
        </p:blipFill>
        <p:spPr>
          <a:xfrm>
            <a:off x="-3" y="5433400"/>
            <a:ext cx="12192004" cy="1416050"/>
          </a:xfrm>
          <a:prstGeom prst="rect">
            <a:avLst/>
          </a:prstGeom>
        </p:spPr>
      </p:pic>
      <p:pic>
        <p:nvPicPr>
          <p:cNvPr id="7" name="Imagen 6">
            <a:extLst>
              <a:ext uri="{FF2B5EF4-FFF2-40B4-BE49-F238E27FC236}">
                <a16:creationId xmlns:a16="http://schemas.microsoft.com/office/drawing/2014/main" id="{0A6261AC-B513-41A7-B604-701F360906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980" y="4367399"/>
            <a:ext cx="2434092" cy="2178200"/>
          </a:xfrm>
          <a:prstGeom prst="rect">
            <a:avLst/>
          </a:prstGeom>
        </p:spPr>
      </p:pic>
      <p:pic>
        <p:nvPicPr>
          <p:cNvPr id="11" name="Imagen 10">
            <a:extLst>
              <a:ext uri="{FF2B5EF4-FFF2-40B4-BE49-F238E27FC236}">
                <a16:creationId xmlns:a16="http://schemas.microsoft.com/office/drawing/2014/main" id="{FA16E24B-6FDE-43AE-AFF0-AD00A89C0A2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9510934" y="79413"/>
            <a:ext cx="2854411" cy="2546135"/>
          </a:xfrm>
          <a:prstGeom prst="rect">
            <a:avLst/>
          </a:prstGeom>
        </p:spPr>
      </p:pic>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sp>
        <p:nvSpPr>
          <p:cNvPr id="3" name="Rectángulo 2">
            <a:extLst>
              <a:ext uri="{FF2B5EF4-FFF2-40B4-BE49-F238E27FC236}">
                <a16:creationId xmlns:a16="http://schemas.microsoft.com/office/drawing/2014/main" id="{03B6FEE1-2C7E-4112-91F4-4E2F9950EA75}"/>
              </a:ext>
            </a:extLst>
          </p:cNvPr>
          <p:cNvSpPr/>
          <p:nvPr/>
        </p:nvSpPr>
        <p:spPr>
          <a:xfrm>
            <a:off x="3070852" y="2213592"/>
            <a:ext cx="6077221" cy="1815882"/>
          </a:xfrm>
          <a:prstGeom prst="rect">
            <a:avLst/>
          </a:prstGeom>
        </p:spPr>
        <p:txBody>
          <a:bodyPr wrap="square">
            <a:spAutoFit/>
          </a:bodyPr>
          <a:lstStyle/>
          <a:p>
            <a:r>
              <a:rPr lang="es-MX" sz="2800" dirty="0">
                <a:solidFill>
                  <a:schemeClr val="accent2">
                    <a:lumMod val="75000"/>
                  </a:schemeClr>
                </a:solidFill>
              </a:rPr>
              <a:t>Ofrecer en todo momento el servicio idóneo que te permita lograr la fidelidad de los clientes y que se refleje en una ventaja competitiva para tu organización</a:t>
            </a:r>
          </a:p>
        </p:txBody>
      </p:sp>
      <p:sp>
        <p:nvSpPr>
          <p:cNvPr id="4" name="Título 1">
            <a:extLst>
              <a:ext uri="{FF2B5EF4-FFF2-40B4-BE49-F238E27FC236}">
                <a16:creationId xmlns:a16="http://schemas.microsoft.com/office/drawing/2014/main" id="{66972508-715C-4DE2-BA09-787178563756}"/>
              </a:ext>
            </a:extLst>
          </p:cNvPr>
          <p:cNvSpPr txBox="1">
            <a:spLocks/>
          </p:cNvSpPr>
          <p:nvPr/>
        </p:nvSpPr>
        <p:spPr>
          <a:xfrm>
            <a:off x="990947" y="663655"/>
            <a:ext cx="10237033" cy="872962"/>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pPr>
            <a:r>
              <a:rPr lang="es-CO" b="1" dirty="0">
                <a:solidFill>
                  <a:srgbClr val="00823D"/>
                </a:solidFill>
                <a:latin typeface="VAG Rounded Std Light" panose="020F0502020204020204" pitchFamily="34" charset="0"/>
              </a:rPr>
              <a:t>El servicio legendario*</a:t>
            </a:r>
          </a:p>
        </p:txBody>
      </p:sp>
      <p:sp>
        <p:nvSpPr>
          <p:cNvPr id="5" name="Rectángulo 4">
            <a:extLst>
              <a:ext uri="{FF2B5EF4-FFF2-40B4-BE49-F238E27FC236}">
                <a16:creationId xmlns:a16="http://schemas.microsoft.com/office/drawing/2014/main" id="{2EEA1FD7-FD22-4C7B-A566-843573577DD8}"/>
              </a:ext>
            </a:extLst>
          </p:cNvPr>
          <p:cNvSpPr/>
          <p:nvPr/>
        </p:nvSpPr>
        <p:spPr>
          <a:xfrm>
            <a:off x="3070852" y="5095475"/>
            <a:ext cx="6077221" cy="307777"/>
          </a:xfrm>
          <a:prstGeom prst="rect">
            <a:avLst/>
          </a:prstGeom>
        </p:spPr>
        <p:txBody>
          <a:bodyPr wrap="square">
            <a:spAutoFit/>
          </a:bodyPr>
          <a:lstStyle/>
          <a:p>
            <a:r>
              <a:rPr lang="es-MX" sz="1400" dirty="0">
                <a:solidFill>
                  <a:schemeClr val="bg2">
                    <a:lumMod val="50000"/>
                  </a:schemeClr>
                </a:solidFill>
              </a:rPr>
              <a:t>*Ken Blanchard – Un servicio legendario</a:t>
            </a:r>
          </a:p>
        </p:txBody>
      </p:sp>
    </p:spTree>
    <p:extLst>
      <p:ext uri="{BB962C8B-B14F-4D97-AF65-F5344CB8AC3E}">
        <p14:creationId xmlns:p14="http://schemas.microsoft.com/office/powerpoint/2010/main" val="17347213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n 7" descr="Imagen que contiene bicicleta, persona, hombre, exterior&#10;&#10;Descripción generada automáticamente">
            <a:extLst>
              <a:ext uri="{FF2B5EF4-FFF2-40B4-BE49-F238E27FC236}">
                <a16:creationId xmlns:a16="http://schemas.microsoft.com/office/drawing/2014/main" id="{D27A69E9-6822-41FE-939B-7668006B51F5}"/>
              </a:ext>
            </a:extLst>
          </p:cNvPr>
          <p:cNvPicPr>
            <a:picLocks noChangeAspect="1"/>
          </p:cNvPicPr>
          <p:nvPr/>
        </p:nvPicPr>
        <p:blipFill rotWithShape="1">
          <a:blip r:embed="rId2">
            <a:alphaModFix amt="85000"/>
            <a:duotone>
              <a:schemeClr val="accent6">
                <a:shade val="45000"/>
                <a:satMod val="135000"/>
              </a:schemeClr>
              <a:prstClr val="white"/>
            </a:duotone>
            <a:extLst>
              <a:ext uri="{BEBA8EAE-BF5A-486C-A8C5-ECC9F3942E4B}">
                <a14:imgProps xmlns:a14="http://schemas.microsoft.com/office/drawing/2010/main">
                  <a14:imgLayer r:embed="rId3">
                    <a14:imgEffect>
                      <a14:artisticGlowDiffused/>
                    </a14:imgEffect>
                  </a14:imgLayer>
                </a14:imgProps>
              </a:ext>
              <a:ext uri="{28A0092B-C50C-407E-A947-70E740481C1C}">
                <a14:useLocalDpi xmlns:a14="http://schemas.microsoft.com/office/drawing/2010/main" val="0"/>
              </a:ext>
            </a:extLst>
          </a:blip>
          <a:srcRect/>
          <a:stretch/>
        </p:blipFill>
        <p:spPr>
          <a:xfrm>
            <a:off x="-4" y="1"/>
            <a:ext cx="12192003" cy="6849450"/>
          </a:xfrm>
          <a:prstGeom prst="rect">
            <a:avLst/>
          </a:prstGeom>
        </p:spPr>
      </p:pic>
      <p:pic>
        <p:nvPicPr>
          <p:cNvPr id="2" name="Imagen 1">
            <a:extLst>
              <a:ext uri="{FF2B5EF4-FFF2-40B4-BE49-F238E27FC236}">
                <a16:creationId xmlns:a16="http://schemas.microsoft.com/office/drawing/2014/main" id="{76826109-CE71-4B5D-A750-2DD760A39C6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3637" y="5433400"/>
            <a:ext cx="12164724" cy="1416050"/>
          </a:xfrm>
          <a:prstGeom prst="rect">
            <a:avLst/>
          </a:prstGeom>
        </p:spPr>
      </p:pic>
      <p:pic>
        <p:nvPicPr>
          <p:cNvPr id="7" name="Imagen 6">
            <a:extLst>
              <a:ext uri="{FF2B5EF4-FFF2-40B4-BE49-F238E27FC236}">
                <a16:creationId xmlns:a16="http://schemas.microsoft.com/office/drawing/2014/main" id="{0A6261AC-B513-41A7-B604-701F3609062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1980" y="4367399"/>
            <a:ext cx="2434092" cy="2178200"/>
          </a:xfrm>
          <a:prstGeom prst="rect">
            <a:avLst/>
          </a:prstGeom>
        </p:spPr>
      </p:pic>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sp>
        <p:nvSpPr>
          <p:cNvPr id="4" name="Título 1">
            <a:extLst>
              <a:ext uri="{FF2B5EF4-FFF2-40B4-BE49-F238E27FC236}">
                <a16:creationId xmlns:a16="http://schemas.microsoft.com/office/drawing/2014/main" id="{66972508-715C-4DE2-BA09-787178563756}"/>
              </a:ext>
            </a:extLst>
          </p:cNvPr>
          <p:cNvSpPr txBox="1">
            <a:spLocks/>
          </p:cNvSpPr>
          <p:nvPr/>
        </p:nvSpPr>
        <p:spPr>
          <a:xfrm>
            <a:off x="977480" y="2280053"/>
            <a:ext cx="10237033" cy="1554345"/>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pPr>
            <a:r>
              <a:rPr lang="es-CO" dirty="0">
                <a:ln w="0"/>
                <a:solidFill>
                  <a:srgbClr val="003903"/>
                </a:solidFill>
                <a:latin typeface="VAG Rounded Std Light" panose="020F0502020204020204" pitchFamily="34" charset="0"/>
              </a:rPr>
              <a:t>¿Ha sido testigo de un </a:t>
            </a:r>
          </a:p>
          <a:p>
            <a:pPr algn="ctr">
              <a:lnSpc>
                <a:spcPct val="100000"/>
              </a:lnSpc>
            </a:pPr>
            <a:r>
              <a:rPr lang="es-CO" dirty="0">
                <a:ln w="0"/>
                <a:solidFill>
                  <a:srgbClr val="003903"/>
                </a:solidFill>
                <a:latin typeface="VAG Rounded Std Light" panose="020F0502020204020204" pitchFamily="34" charset="0"/>
              </a:rPr>
              <a:t>ejemplo de servicio idóneo?</a:t>
            </a:r>
          </a:p>
        </p:txBody>
      </p:sp>
    </p:spTree>
    <p:extLst>
      <p:ext uri="{BB962C8B-B14F-4D97-AF65-F5344CB8AC3E}">
        <p14:creationId xmlns:p14="http://schemas.microsoft.com/office/powerpoint/2010/main" val="38579858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76826109-CE71-4B5D-A750-2DD760A39C65}"/>
              </a:ext>
            </a:extLst>
          </p:cNvPr>
          <p:cNvPicPr>
            <a:picLocks noChangeAspect="1"/>
          </p:cNvPicPr>
          <p:nvPr/>
        </p:nvPicPr>
        <p:blipFill>
          <a:blip r:embed="rId2"/>
          <a:stretch>
            <a:fillRect/>
          </a:stretch>
        </p:blipFill>
        <p:spPr>
          <a:xfrm>
            <a:off x="-3" y="5433400"/>
            <a:ext cx="12192004" cy="1416050"/>
          </a:xfrm>
          <a:prstGeom prst="rect">
            <a:avLst/>
          </a:prstGeom>
        </p:spPr>
      </p:pic>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pic>
        <p:nvPicPr>
          <p:cNvPr id="7" name="Imagen 6">
            <a:extLst>
              <a:ext uri="{FF2B5EF4-FFF2-40B4-BE49-F238E27FC236}">
                <a16:creationId xmlns:a16="http://schemas.microsoft.com/office/drawing/2014/main" id="{0A6261AC-B513-41A7-B604-701F3609062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1980" y="4367399"/>
            <a:ext cx="2434092" cy="2178200"/>
          </a:xfrm>
          <a:prstGeom prst="rect">
            <a:avLst/>
          </a:prstGeom>
        </p:spPr>
      </p:pic>
      <p:sp>
        <p:nvSpPr>
          <p:cNvPr id="3" name="Rectángulo 2">
            <a:extLst>
              <a:ext uri="{FF2B5EF4-FFF2-40B4-BE49-F238E27FC236}">
                <a16:creationId xmlns:a16="http://schemas.microsoft.com/office/drawing/2014/main" id="{C4F2C011-F812-4945-AD1F-6ADCF875A079}"/>
              </a:ext>
            </a:extLst>
          </p:cNvPr>
          <p:cNvSpPr/>
          <p:nvPr/>
        </p:nvSpPr>
        <p:spPr>
          <a:xfrm>
            <a:off x="3070852" y="2213592"/>
            <a:ext cx="6077221" cy="1384995"/>
          </a:xfrm>
          <a:prstGeom prst="rect">
            <a:avLst/>
          </a:prstGeom>
        </p:spPr>
        <p:txBody>
          <a:bodyPr wrap="square">
            <a:spAutoFit/>
          </a:bodyPr>
          <a:lstStyle/>
          <a:p>
            <a:r>
              <a:rPr lang="es-MX" sz="2800" dirty="0">
                <a:solidFill>
                  <a:schemeClr val="accent2">
                    <a:lumMod val="75000"/>
                  </a:schemeClr>
                </a:solidFill>
              </a:rPr>
              <a:t>Satisfacer a diario las necesidades del cliente con el convencimiento de que es importante ofrecer un buen servicio</a:t>
            </a:r>
          </a:p>
        </p:txBody>
      </p:sp>
      <p:sp>
        <p:nvSpPr>
          <p:cNvPr id="4" name="Título 1">
            <a:extLst>
              <a:ext uri="{FF2B5EF4-FFF2-40B4-BE49-F238E27FC236}">
                <a16:creationId xmlns:a16="http://schemas.microsoft.com/office/drawing/2014/main" id="{BCCD6201-64BA-4B7F-B6F5-EE33EDDCBC6A}"/>
              </a:ext>
            </a:extLst>
          </p:cNvPr>
          <p:cNvSpPr txBox="1">
            <a:spLocks/>
          </p:cNvSpPr>
          <p:nvPr/>
        </p:nvSpPr>
        <p:spPr>
          <a:xfrm>
            <a:off x="990947" y="663655"/>
            <a:ext cx="10237033" cy="872962"/>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pPr>
            <a:r>
              <a:rPr lang="es-CO" b="1" dirty="0">
                <a:solidFill>
                  <a:srgbClr val="00823D"/>
                </a:solidFill>
                <a:latin typeface="VAG Rounded Std Light" panose="020F0502020204020204" pitchFamily="34" charset="0"/>
              </a:rPr>
              <a:t>Idoneidad</a:t>
            </a:r>
          </a:p>
        </p:txBody>
      </p:sp>
    </p:spTree>
    <p:extLst>
      <p:ext uri="{BB962C8B-B14F-4D97-AF65-F5344CB8AC3E}">
        <p14:creationId xmlns:p14="http://schemas.microsoft.com/office/powerpoint/2010/main" val="29750313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76826109-CE71-4B5D-A750-2DD760A39C65}"/>
              </a:ext>
            </a:extLst>
          </p:cNvPr>
          <p:cNvPicPr>
            <a:picLocks noChangeAspect="1"/>
          </p:cNvPicPr>
          <p:nvPr/>
        </p:nvPicPr>
        <p:blipFill>
          <a:blip r:embed="rId2"/>
          <a:stretch>
            <a:fillRect/>
          </a:stretch>
        </p:blipFill>
        <p:spPr>
          <a:xfrm>
            <a:off x="-3" y="5433400"/>
            <a:ext cx="12192004" cy="1416050"/>
          </a:xfrm>
          <a:prstGeom prst="rect">
            <a:avLst/>
          </a:prstGeom>
        </p:spPr>
      </p:pic>
      <p:pic>
        <p:nvPicPr>
          <p:cNvPr id="13" name="Imagen 12">
            <a:extLst>
              <a:ext uri="{FF2B5EF4-FFF2-40B4-BE49-F238E27FC236}">
                <a16:creationId xmlns:a16="http://schemas.microsoft.com/office/drawing/2014/main" id="{0872DACA-16F7-465C-9E98-354DC2BE9A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57054" y="5766063"/>
            <a:ext cx="5224079" cy="891023"/>
          </a:xfrm>
          <a:prstGeom prst="rect">
            <a:avLst/>
          </a:prstGeom>
        </p:spPr>
      </p:pic>
      <p:pic>
        <p:nvPicPr>
          <p:cNvPr id="7" name="Imagen 6">
            <a:extLst>
              <a:ext uri="{FF2B5EF4-FFF2-40B4-BE49-F238E27FC236}">
                <a16:creationId xmlns:a16="http://schemas.microsoft.com/office/drawing/2014/main" id="{0A6261AC-B513-41A7-B604-701F3609062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1980" y="4367399"/>
            <a:ext cx="2434092" cy="2178200"/>
          </a:xfrm>
          <a:prstGeom prst="rect">
            <a:avLst/>
          </a:prstGeom>
        </p:spPr>
      </p:pic>
      <p:sp>
        <p:nvSpPr>
          <p:cNvPr id="5" name="Rectángulo 4">
            <a:extLst>
              <a:ext uri="{FF2B5EF4-FFF2-40B4-BE49-F238E27FC236}">
                <a16:creationId xmlns:a16="http://schemas.microsoft.com/office/drawing/2014/main" id="{05165C83-2F9A-4402-83A7-EF16E4504C34}"/>
              </a:ext>
            </a:extLst>
          </p:cNvPr>
          <p:cNvSpPr/>
          <p:nvPr/>
        </p:nvSpPr>
        <p:spPr>
          <a:xfrm>
            <a:off x="3070852" y="2213592"/>
            <a:ext cx="6077221" cy="954107"/>
          </a:xfrm>
          <a:prstGeom prst="rect">
            <a:avLst/>
          </a:prstGeom>
        </p:spPr>
        <p:txBody>
          <a:bodyPr wrap="square">
            <a:spAutoFit/>
          </a:bodyPr>
          <a:lstStyle/>
          <a:p>
            <a:r>
              <a:rPr lang="es-MX" sz="2800" dirty="0">
                <a:solidFill>
                  <a:schemeClr val="accent2">
                    <a:lumMod val="75000"/>
                  </a:schemeClr>
                </a:solidFill>
              </a:rPr>
              <a:t>Fomentar un entorno que se concentre en ofrecer un servicio al cliente</a:t>
            </a:r>
          </a:p>
        </p:txBody>
      </p:sp>
      <p:sp>
        <p:nvSpPr>
          <p:cNvPr id="6" name="Título 1">
            <a:extLst>
              <a:ext uri="{FF2B5EF4-FFF2-40B4-BE49-F238E27FC236}">
                <a16:creationId xmlns:a16="http://schemas.microsoft.com/office/drawing/2014/main" id="{8CC2840F-2ECE-4989-9126-FD55602401A9}"/>
              </a:ext>
            </a:extLst>
          </p:cNvPr>
          <p:cNvSpPr txBox="1">
            <a:spLocks/>
          </p:cNvSpPr>
          <p:nvPr/>
        </p:nvSpPr>
        <p:spPr>
          <a:xfrm>
            <a:off x="990947" y="663655"/>
            <a:ext cx="10237033" cy="872962"/>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pPr>
            <a:r>
              <a:rPr lang="es-CO" b="1" dirty="0">
                <a:solidFill>
                  <a:srgbClr val="00823D"/>
                </a:solidFill>
                <a:latin typeface="VAG Rounded Std Light" panose="020F0502020204020204" pitchFamily="34" charset="0"/>
              </a:rPr>
              <a:t>La cultura del servicio</a:t>
            </a:r>
          </a:p>
        </p:txBody>
      </p:sp>
    </p:spTree>
    <p:extLst>
      <p:ext uri="{BB962C8B-B14F-4D97-AF65-F5344CB8AC3E}">
        <p14:creationId xmlns:p14="http://schemas.microsoft.com/office/powerpoint/2010/main" val="4075709556"/>
      </p:ext>
    </p:extLst>
  </p:cSld>
  <p:clrMapOvr>
    <a:masterClrMapping/>
  </p:clrMapOvr>
</p:sld>
</file>

<file path=ppt/theme/theme1.xml><?xml version="1.0" encoding="utf-8"?>
<a:theme xmlns:a="http://schemas.openxmlformats.org/drawingml/2006/main" name="Office Theme">
  <a:themeElements>
    <a:clrScheme name="Tema de 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ema de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o" ma:contentTypeID="0x01010063FA4C6FABA65143848C96452A618225" ma:contentTypeVersion="11" ma:contentTypeDescription="Crear nuevo documento." ma:contentTypeScope="" ma:versionID="b6b5c798a497797705fd97c297aae91c">
  <xsd:schema xmlns:xsd="http://www.w3.org/2001/XMLSchema" xmlns:xs="http://www.w3.org/2001/XMLSchema" xmlns:p="http://schemas.microsoft.com/office/2006/metadata/properties" xmlns:ns3="64a4cafc-70a5-4e97-944d-545b8b40212d" xmlns:ns4="26007227-4622-490b-8d85-ed7531914985" targetNamespace="http://schemas.microsoft.com/office/2006/metadata/properties" ma:root="true" ma:fieldsID="4bb8812ba94c797f66ec3a1bc788bde4" ns3:_="" ns4:_="">
    <xsd:import namespace="64a4cafc-70a5-4e97-944d-545b8b40212d"/>
    <xsd:import namespace="26007227-4622-490b-8d85-ed7531914985"/>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DateTaken" minOccurs="0"/>
                <xsd:element ref="ns4:MediaServiceAutoTags" minOccurs="0"/>
                <xsd:element ref="ns4:MediaServiceOCR" minOccurs="0"/>
                <xsd:element ref="ns4:MediaServiceLocation" minOccurs="0"/>
                <xsd:element ref="ns4:MediaServiceEventHashCode" minOccurs="0"/>
                <xsd:element ref="ns4:MediaServiceGeneration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4a4cafc-70a5-4e97-944d-545b8b40212d" elementFormDefault="qualified">
    <xsd:import namespace="http://schemas.microsoft.com/office/2006/documentManagement/types"/>
    <xsd:import namespace="http://schemas.microsoft.com/office/infopath/2007/PartnerControls"/>
    <xsd:element name="SharedWithUsers" ma:index="8" nillable="true" ma:displayName="Compartido con"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Detalles de uso compartido" ma:description="" ma:internalName="SharedWithDetails" ma:readOnly="true">
      <xsd:simpleType>
        <xsd:restriction base="dms:Note">
          <xsd:maxLength value="255"/>
        </xsd:restriction>
      </xsd:simpleType>
    </xsd:element>
    <xsd:element name="SharingHintHash" ma:index="10" nillable="true" ma:displayName="Hash de la sugerencia para compartir" ma:description=""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6007227-4622-490b-8d85-ed7531914985" elementFormDefault="qualified">
    <xsd:import namespace="http://schemas.microsoft.com/office/2006/documentManagement/types"/>
    <xsd:import namespace="http://schemas.microsoft.com/office/infopath/2007/PartnerControls"/>
    <xsd:element name="MediaServiceMetadata" ma:index="11" nillable="true" ma:displayName="MediaServiceMetadata" ma:description="" ma:hidden="true" ma:internalName="MediaServiceMetadata" ma:readOnly="true">
      <xsd:simpleType>
        <xsd:restriction base="dms:Note"/>
      </xsd:simpleType>
    </xsd:element>
    <xsd:element name="MediaServiceFastMetadata" ma:index="12" nillable="true" ma:displayName="MediaServiceFastMetadata" ma:description="" ma:hidden="true" ma:internalName="MediaServiceFastMetadata" ma:readOnly="true">
      <xsd:simpleType>
        <xsd:restriction base="dms:Note"/>
      </xsd:simpleType>
    </xsd:element>
    <xsd:element name="MediaServiceDateTaken" ma:index="13" nillable="true" ma:displayName="MediaServiceDateTaken" ma:hidden="true" ma:internalName="MediaServiceDateTaken" ma:readOnly="true">
      <xsd:simpleType>
        <xsd:restriction base="dms:Text"/>
      </xsd:simpleType>
    </xsd:element>
    <xsd:element name="MediaServiceAutoTags" ma:index="14" nillable="true" ma:displayName="MediaServiceAutoTags" ma:internalName="MediaServiceAutoTags" ma:readOnly="true">
      <xsd:simpleType>
        <xsd:restriction base="dms:Text"/>
      </xsd:simpleType>
    </xsd:element>
    <xsd:element name="MediaServiceOCR" ma:index="15" nillable="true" ma:displayName="MediaServiceOCR" ma:internalName="MediaServiceOCR" ma:readOnly="true">
      <xsd:simpleType>
        <xsd:restriction base="dms:Note">
          <xsd:maxLength value="255"/>
        </xsd:restriction>
      </xsd:simpleType>
    </xsd:element>
    <xsd:element name="MediaServiceLocation" ma:index="16" nillable="true" ma:displayName="MediaServiceLocation" ma:internalName="MediaServiceLocation"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GenerationTime" ma:index="18" nillable="true" ma:displayName="MediaServiceGenerationTime" ma:hidden="true" ma:internalName="MediaServiceGenerationTim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673EA14-55BA-431E-8700-B3B1590AD59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4a4cafc-70a5-4e97-944d-545b8b40212d"/>
    <ds:schemaRef ds:uri="26007227-4622-490b-8d85-ed753191498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B85AAF1-4746-42DF-A45F-30F2716F0E40}">
  <ds:schemaRefs>
    <ds:schemaRef ds:uri="http://schemas.microsoft.com/office/infopath/2007/PartnerControls"/>
    <ds:schemaRef ds:uri="26007227-4622-490b-8d85-ed7531914985"/>
    <ds:schemaRef ds:uri="http://purl.org/dc/elements/1.1/"/>
    <ds:schemaRef ds:uri="http://schemas.microsoft.com/office/2006/metadata/properties"/>
    <ds:schemaRef ds:uri="http://schemas.microsoft.com/office/2006/documentManagement/types"/>
    <ds:schemaRef ds:uri="http://purl.org/dc/terms/"/>
    <ds:schemaRef ds:uri="http://schemas.openxmlformats.org/package/2006/metadata/core-properties"/>
    <ds:schemaRef ds:uri="http://purl.org/dc/dcmitype/"/>
    <ds:schemaRef ds:uri="64a4cafc-70a5-4e97-944d-545b8b40212d"/>
    <ds:schemaRef ds:uri="http://www.w3.org/XML/1998/namespace"/>
  </ds:schemaRefs>
</ds:datastoreItem>
</file>

<file path=customXml/itemProps3.xml><?xml version="1.0" encoding="utf-8"?>
<ds:datastoreItem xmlns:ds="http://schemas.openxmlformats.org/officeDocument/2006/customXml" ds:itemID="{C5C01BDC-A5DB-458E-9558-DCB04D9E14C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 Theme</Template>
  <TotalTime>1562</TotalTime>
  <Words>6228</Words>
  <Application>Microsoft Office PowerPoint</Application>
  <PresentationFormat>Panorámica</PresentationFormat>
  <Paragraphs>402</Paragraphs>
  <Slides>50</Slides>
  <Notes>11</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50</vt:i4>
      </vt:variant>
    </vt:vector>
  </HeadingPairs>
  <TitlesOfParts>
    <vt:vector size="56" baseType="lpstr">
      <vt:lpstr>Arial</vt:lpstr>
      <vt:lpstr>Calibri</vt:lpstr>
      <vt:lpstr>Calibri Light</vt:lpstr>
      <vt:lpstr>VAG Rounded Std Light</vt:lpstr>
      <vt:lpstr>VAGRounded Lt</vt:lpstr>
      <vt:lpstr>Office Theme</vt:lpstr>
      <vt:lpstr>Propuesta de valor </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Kit diseño herramientas Transformación Digital</dc:title>
  <dc:creator>user</dc:creator>
  <cp:lastModifiedBy>Andres Bedoya Tobon</cp:lastModifiedBy>
  <cp:revision>113</cp:revision>
  <dcterms:created xsi:type="dcterms:W3CDTF">2020-07-10T01:43:25Z</dcterms:created>
  <dcterms:modified xsi:type="dcterms:W3CDTF">2020-11-05T03:13:10Z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0x01010063FA4C6FABA65143848C96452A618225</vt:lpwstr>
  </property>
</Properties>
</file>